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1" r:id="rId2"/>
  </p:sldMasterIdLst>
  <p:notesMasterIdLst>
    <p:notesMasterId r:id="rId50"/>
  </p:notesMasterIdLst>
  <p:handoutMasterIdLst>
    <p:handoutMasterId r:id="rId51"/>
  </p:handoutMasterIdLst>
  <p:sldIdLst>
    <p:sldId id="367" r:id="rId3"/>
    <p:sldId id="317" r:id="rId4"/>
    <p:sldId id="318" r:id="rId5"/>
    <p:sldId id="319" r:id="rId6"/>
    <p:sldId id="320" r:id="rId7"/>
    <p:sldId id="321" r:id="rId8"/>
    <p:sldId id="322" r:id="rId9"/>
    <p:sldId id="323" r:id="rId10"/>
    <p:sldId id="324" r:id="rId11"/>
    <p:sldId id="325" r:id="rId12"/>
    <p:sldId id="363" r:id="rId13"/>
    <p:sldId id="326" r:id="rId14"/>
    <p:sldId id="328" r:id="rId15"/>
    <p:sldId id="327" r:id="rId16"/>
    <p:sldId id="329" r:id="rId17"/>
    <p:sldId id="330" r:id="rId18"/>
    <p:sldId id="331" r:id="rId19"/>
    <p:sldId id="338" r:id="rId20"/>
    <p:sldId id="339" r:id="rId21"/>
    <p:sldId id="334" r:id="rId22"/>
    <p:sldId id="335" r:id="rId23"/>
    <p:sldId id="336" r:id="rId24"/>
    <p:sldId id="337" r:id="rId25"/>
    <p:sldId id="340" r:id="rId26"/>
    <p:sldId id="341" r:id="rId27"/>
    <p:sldId id="342" r:id="rId28"/>
    <p:sldId id="364" r:id="rId29"/>
    <p:sldId id="365" r:id="rId30"/>
    <p:sldId id="343" r:id="rId31"/>
    <p:sldId id="344" r:id="rId32"/>
    <p:sldId id="366" r:id="rId33"/>
    <p:sldId id="346" r:id="rId34"/>
    <p:sldId id="347" r:id="rId35"/>
    <p:sldId id="348" r:id="rId36"/>
    <p:sldId id="349" r:id="rId37"/>
    <p:sldId id="350" r:id="rId38"/>
    <p:sldId id="351" r:id="rId39"/>
    <p:sldId id="352" r:id="rId40"/>
    <p:sldId id="353" r:id="rId41"/>
    <p:sldId id="354" r:id="rId42"/>
    <p:sldId id="355" r:id="rId43"/>
    <p:sldId id="356" r:id="rId44"/>
    <p:sldId id="357" r:id="rId45"/>
    <p:sldId id="358" r:id="rId46"/>
    <p:sldId id="359" r:id="rId47"/>
    <p:sldId id="360" r:id="rId48"/>
    <p:sldId id="361" r:id="rId49"/>
  </p:sldIdLst>
  <p:sldSz cx="24384000" cy="13716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1200" kern="1200">
        <a:solidFill>
          <a:srgbClr val="000000"/>
        </a:solidFill>
        <a:latin typeface="Gill Sans" panose="020B0502020104020203" pitchFamily="34" charset="-79"/>
        <a:ea typeface="ヒラギノ角ゴ ProN W3" panose="020B0300000000000000" pitchFamily="34" charset="-128"/>
        <a:cs typeface="+mn-cs"/>
        <a:sym typeface="Gill Sans" panose="020B0502020104020203" pitchFamily="34" charset="-79"/>
      </a:defRPr>
    </a:lvl1pPr>
    <a:lvl2pPr marL="457200" algn="l" rtl="0" eaLnBrk="0" fontAlgn="base" hangingPunct="0">
      <a:spcBef>
        <a:spcPct val="0"/>
      </a:spcBef>
      <a:spcAft>
        <a:spcPct val="0"/>
      </a:spcAft>
      <a:defRPr sz="11200" kern="1200">
        <a:solidFill>
          <a:srgbClr val="000000"/>
        </a:solidFill>
        <a:latin typeface="Gill Sans" panose="020B0502020104020203" pitchFamily="34" charset="-79"/>
        <a:ea typeface="ヒラギノ角ゴ ProN W3" panose="020B0300000000000000" pitchFamily="34" charset="-128"/>
        <a:cs typeface="+mn-cs"/>
        <a:sym typeface="Gill Sans" panose="020B0502020104020203" pitchFamily="34" charset="-79"/>
      </a:defRPr>
    </a:lvl2pPr>
    <a:lvl3pPr marL="914400" algn="l" rtl="0" eaLnBrk="0" fontAlgn="base" hangingPunct="0">
      <a:spcBef>
        <a:spcPct val="0"/>
      </a:spcBef>
      <a:spcAft>
        <a:spcPct val="0"/>
      </a:spcAft>
      <a:defRPr sz="11200" kern="1200">
        <a:solidFill>
          <a:srgbClr val="000000"/>
        </a:solidFill>
        <a:latin typeface="Gill Sans" panose="020B0502020104020203" pitchFamily="34" charset="-79"/>
        <a:ea typeface="ヒラギノ角ゴ ProN W3" panose="020B0300000000000000" pitchFamily="34" charset="-128"/>
        <a:cs typeface="+mn-cs"/>
        <a:sym typeface="Gill Sans" panose="020B0502020104020203" pitchFamily="34" charset="-79"/>
      </a:defRPr>
    </a:lvl3pPr>
    <a:lvl4pPr marL="1371600" algn="l" rtl="0" eaLnBrk="0" fontAlgn="base" hangingPunct="0">
      <a:spcBef>
        <a:spcPct val="0"/>
      </a:spcBef>
      <a:spcAft>
        <a:spcPct val="0"/>
      </a:spcAft>
      <a:defRPr sz="11200" kern="1200">
        <a:solidFill>
          <a:srgbClr val="000000"/>
        </a:solidFill>
        <a:latin typeface="Gill Sans" panose="020B0502020104020203" pitchFamily="34" charset="-79"/>
        <a:ea typeface="ヒラギノ角ゴ ProN W3" panose="020B0300000000000000" pitchFamily="34" charset="-128"/>
        <a:cs typeface="+mn-cs"/>
        <a:sym typeface="Gill Sans" panose="020B0502020104020203" pitchFamily="34" charset="-79"/>
      </a:defRPr>
    </a:lvl4pPr>
    <a:lvl5pPr marL="1828800" algn="l" rtl="0" eaLnBrk="0" fontAlgn="base" hangingPunct="0">
      <a:spcBef>
        <a:spcPct val="0"/>
      </a:spcBef>
      <a:spcAft>
        <a:spcPct val="0"/>
      </a:spcAft>
      <a:defRPr sz="11200" kern="1200">
        <a:solidFill>
          <a:srgbClr val="000000"/>
        </a:solidFill>
        <a:latin typeface="Gill Sans" panose="020B0502020104020203" pitchFamily="34" charset="-79"/>
        <a:ea typeface="ヒラギノ角ゴ ProN W3" panose="020B0300000000000000" pitchFamily="34" charset="-128"/>
        <a:cs typeface="+mn-cs"/>
        <a:sym typeface="Gill Sans" panose="020B0502020104020203" pitchFamily="34" charset="-79"/>
      </a:defRPr>
    </a:lvl5pPr>
    <a:lvl6pPr marL="2286000" algn="l" defTabSz="914400" rtl="0" eaLnBrk="1" latinLnBrk="0" hangingPunct="1">
      <a:defRPr sz="11200" kern="1200">
        <a:solidFill>
          <a:srgbClr val="000000"/>
        </a:solidFill>
        <a:latin typeface="Gill Sans" panose="020B0502020104020203" pitchFamily="34" charset="-79"/>
        <a:ea typeface="ヒラギノ角ゴ ProN W3" panose="020B0300000000000000" pitchFamily="34" charset="-128"/>
        <a:cs typeface="+mn-cs"/>
        <a:sym typeface="Gill Sans" panose="020B0502020104020203" pitchFamily="34" charset="-79"/>
      </a:defRPr>
    </a:lvl6pPr>
    <a:lvl7pPr marL="2743200" algn="l" defTabSz="914400" rtl="0" eaLnBrk="1" latinLnBrk="0" hangingPunct="1">
      <a:defRPr sz="11200" kern="1200">
        <a:solidFill>
          <a:srgbClr val="000000"/>
        </a:solidFill>
        <a:latin typeface="Gill Sans" panose="020B0502020104020203" pitchFamily="34" charset="-79"/>
        <a:ea typeface="ヒラギノ角ゴ ProN W3" panose="020B0300000000000000" pitchFamily="34" charset="-128"/>
        <a:cs typeface="+mn-cs"/>
        <a:sym typeface="Gill Sans" panose="020B0502020104020203" pitchFamily="34" charset="-79"/>
      </a:defRPr>
    </a:lvl7pPr>
    <a:lvl8pPr marL="3200400" algn="l" defTabSz="914400" rtl="0" eaLnBrk="1" latinLnBrk="0" hangingPunct="1">
      <a:defRPr sz="11200" kern="1200">
        <a:solidFill>
          <a:srgbClr val="000000"/>
        </a:solidFill>
        <a:latin typeface="Gill Sans" panose="020B0502020104020203" pitchFamily="34" charset="-79"/>
        <a:ea typeface="ヒラギノ角ゴ ProN W3" panose="020B0300000000000000" pitchFamily="34" charset="-128"/>
        <a:cs typeface="+mn-cs"/>
        <a:sym typeface="Gill Sans" panose="020B0502020104020203" pitchFamily="34" charset="-79"/>
      </a:defRPr>
    </a:lvl8pPr>
    <a:lvl9pPr marL="3657600" algn="l" defTabSz="914400" rtl="0" eaLnBrk="1" latinLnBrk="0" hangingPunct="1">
      <a:defRPr sz="11200" kern="1200">
        <a:solidFill>
          <a:srgbClr val="000000"/>
        </a:solidFill>
        <a:latin typeface="Gill Sans" panose="020B0502020104020203" pitchFamily="34" charset="-79"/>
        <a:ea typeface="ヒラギノ角ゴ ProN W3" panose="020B0300000000000000" pitchFamily="34" charset="-128"/>
        <a:cs typeface="+mn-cs"/>
        <a:sym typeface="Gill Sans" panose="020B0502020104020203" pitchFamily="34" charset="-79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FF"/>
    <a:srgbClr val="66CCFF"/>
    <a:srgbClr val="00457F"/>
    <a:srgbClr val="004875"/>
    <a:srgbClr val="940103"/>
    <a:srgbClr val="C90206"/>
    <a:srgbClr val="A20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56"/>
    <p:restoredTop sz="94650"/>
  </p:normalViewPr>
  <p:slideViewPr>
    <p:cSldViewPr>
      <p:cViewPr>
        <p:scale>
          <a:sx n="66" d="100"/>
          <a:sy n="66" d="100"/>
        </p:scale>
        <p:origin x="-80" y="-72"/>
      </p:cViewPr>
      <p:guideLst>
        <p:guide orient="horz" pos="7584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notesMaster" Target="notesMasters/notesMaster1.xml"/><Relationship Id="rId51" Type="http://schemas.openxmlformats.org/officeDocument/2006/relationships/handoutMaster" Target="handoutMasters/handout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185F4073-B24D-6749-8C43-A8EE1F7BBC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Gill Sans" charset="0"/>
                <a:ea typeface="ヒラギノ角ゴ ProN W3" charset="-128"/>
                <a:cs typeface="+mn-cs"/>
                <a:sym typeface="Gill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C22163B-78E7-ED45-A1DA-61ABCB20C45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442137D-0F55-6441-8FEE-82C6D9976490}" type="datetimeFigureOut">
              <a:rPr lang="en-US" altLang="en-US"/>
              <a:pPr/>
              <a:t>5/19/18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54CE1B7-D9E7-8F48-BED2-C7E15EFB318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Gill Sans" charset="0"/>
                <a:ea typeface="ヒラギノ角ゴ ProN W3" charset="-128"/>
                <a:cs typeface="+mn-cs"/>
                <a:sym typeface="Gill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A874C1C-C833-5B48-BA8C-DA85A45425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33D25A6-74BA-FF4E-AAC4-9661DCE8E9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96036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D06276E2-24A3-7940-8DF7-A0B07AFD7D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Gill Sans" charset="0"/>
                <a:ea typeface="ヒラギノ角ゴ ProN W3" charset="-128"/>
                <a:cs typeface="+mn-cs"/>
                <a:sym typeface="Gill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4EA616A-5019-0B4B-BBE6-491420927AD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B7A81F6-17F1-7542-83AE-50AE7937A552}" type="datetimeFigureOut">
              <a:rPr lang="en-US" altLang="en-US"/>
              <a:pPr/>
              <a:t>5/19/18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="" xmlns:a16="http://schemas.microsoft.com/office/drawing/2014/main" id="{C69E27F7-572F-7643-85B5-B2615048763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="" xmlns:a16="http://schemas.microsoft.com/office/drawing/2014/main" id="{8C5AE383-D405-CE4D-BB09-6F02AF3108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FAE9913-FC28-0F42-B9F1-783BF0332F2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Gill Sans" charset="0"/>
                <a:ea typeface="ヒラギノ角ゴ ProN W3" charset="-128"/>
                <a:cs typeface="+mn-cs"/>
                <a:sym typeface="Gill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C4E018F-5157-2840-80EF-6005567AC4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37203F6-BAA8-D949-8C10-851E117134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62369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>
            <a:extLst>
              <a:ext uri="{FF2B5EF4-FFF2-40B4-BE49-F238E27FC236}">
                <a16:creationId xmlns="" xmlns:a16="http://schemas.microsoft.com/office/drawing/2014/main" id="{19911BD4-5D0E-FE41-8701-4CD9A00288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4" name="Notes Placeholder 2">
            <a:extLst>
              <a:ext uri="{FF2B5EF4-FFF2-40B4-BE49-F238E27FC236}">
                <a16:creationId xmlns="" xmlns:a16="http://schemas.microsoft.com/office/drawing/2014/main" id="{90F91AEB-2FF9-A240-A532-F25C5918A7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Geneva" panose="020B0503030404040204" pitchFamily="34" charset="0"/>
              <a:cs typeface="Geneva" panose="020B0503030404040204" pitchFamily="34" charset="0"/>
            </a:endParaRPr>
          </a:p>
        </p:txBody>
      </p:sp>
      <p:sp>
        <p:nvSpPr>
          <p:cNvPr id="8195" name="Slide Number Placeholder 3">
            <a:extLst>
              <a:ext uri="{FF2B5EF4-FFF2-40B4-BE49-F238E27FC236}">
                <a16:creationId xmlns="" xmlns:a16="http://schemas.microsoft.com/office/drawing/2014/main" id="{AC3C7DB3-3571-194E-B422-D3FD71A99F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fld id="{82D1D81C-3E38-0F48-9753-A1D74F09B24C}" type="slidenum">
              <a:rPr lang="en-US" altLang="en-US" sz="1200">
                <a:latin typeface="Calibri" panose="020F0502020204030204" pitchFamily="34" charset="0"/>
              </a:rPr>
              <a:pPr/>
              <a:t>2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>
            <a:extLst>
              <a:ext uri="{FF2B5EF4-FFF2-40B4-BE49-F238E27FC236}">
                <a16:creationId xmlns="" xmlns:a16="http://schemas.microsoft.com/office/drawing/2014/main" id="{50C213E2-5750-C947-93CE-E3513E5E5DC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Notes Placeholder 2">
            <a:extLst>
              <a:ext uri="{FF2B5EF4-FFF2-40B4-BE49-F238E27FC236}">
                <a16:creationId xmlns="" xmlns:a16="http://schemas.microsoft.com/office/drawing/2014/main" id="{87A2EFC8-EFD8-4F4B-8F28-23A17A572A3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cs typeface="MS PGothic" panose="020B0600070205080204" pitchFamily="34" charset="-128"/>
            </a:endParaRPr>
          </a:p>
        </p:txBody>
      </p:sp>
      <p:sp>
        <p:nvSpPr>
          <p:cNvPr id="27651" name="Slide Number Placeholder 3">
            <a:extLst>
              <a:ext uri="{FF2B5EF4-FFF2-40B4-BE49-F238E27FC236}">
                <a16:creationId xmlns="" xmlns:a16="http://schemas.microsoft.com/office/drawing/2014/main" id="{819AFF6B-6C2A-A941-9B19-8C9885CB1C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fld id="{753A862F-DEEE-2646-9130-71CF2F50CE95}" type="slidenum">
              <a:rPr lang="en-US" altLang="en-US" sz="1200"/>
              <a:pPr/>
              <a:t>20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>
            <a:extLst>
              <a:ext uri="{FF2B5EF4-FFF2-40B4-BE49-F238E27FC236}">
                <a16:creationId xmlns="" xmlns:a16="http://schemas.microsoft.com/office/drawing/2014/main" id="{4C6D256F-AFDF-6840-809F-4528E3CCCF4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6" name="Notes Placeholder 2">
            <a:extLst>
              <a:ext uri="{FF2B5EF4-FFF2-40B4-BE49-F238E27FC236}">
                <a16:creationId xmlns="" xmlns:a16="http://schemas.microsoft.com/office/drawing/2014/main" id="{7548A657-19A6-D04C-86BB-A8F3918A4F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cs typeface="MS PGothic" panose="020B0600070205080204" pitchFamily="34" charset="-128"/>
            </a:endParaRPr>
          </a:p>
        </p:txBody>
      </p:sp>
      <p:sp>
        <p:nvSpPr>
          <p:cNvPr id="36867" name="Slide Number Placeholder 3">
            <a:extLst>
              <a:ext uri="{FF2B5EF4-FFF2-40B4-BE49-F238E27FC236}">
                <a16:creationId xmlns="" xmlns:a16="http://schemas.microsoft.com/office/drawing/2014/main" id="{CCA24364-4FE7-994F-B0B5-4748E6744B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fld id="{7E678A80-C160-6243-9448-698C13B7CC6B}" type="slidenum">
              <a:rPr lang="en-US" altLang="en-US" sz="1200"/>
              <a:pPr/>
              <a:t>28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>
            <a:extLst>
              <a:ext uri="{FF2B5EF4-FFF2-40B4-BE49-F238E27FC236}">
                <a16:creationId xmlns="" xmlns:a16="http://schemas.microsoft.com/office/drawing/2014/main" id="{5D1EB45D-9645-5843-B1A2-16D3C212035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4" name="Notes Placeholder 2">
            <a:extLst>
              <a:ext uri="{FF2B5EF4-FFF2-40B4-BE49-F238E27FC236}">
                <a16:creationId xmlns="" xmlns:a16="http://schemas.microsoft.com/office/drawing/2014/main" id="{25DEDA4C-3041-8045-9E30-041F4CDA5E2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Geneva" panose="020B0503030404040204" pitchFamily="34" charset="0"/>
                <a:cs typeface="Geneva" panose="020B0503030404040204" pitchFamily="34" charset="0"/>
              </a:rPr>
              <a:t>Simple and Efficient</a:t>
            </a:r>
          </a:p>
          <a:p>
            <a:pPr lvl="1"/>
            <a:r>
              <a:rPr lang="en-US" altLang="en-US" sz="1100">
                <a:cs typeface="Geneva" panose="020B0503030404040204" pitchFamily="34" charset="0"/>
              </a:rPr>
              <a:t>Manage environment with point and click</a:t>
            </a:r>
          </a:p>
          <a:p>
            <a:pPr lvl="1"/>
            <a:r>
              <a:rPr lang="en-US" altLang="en-US" sz="1100">
                <a:cs typeface="Geneva" panose="020B0503030404040204" pitchFamily="34" charset="0"/>
              </a:rPr>
              <a:t>Minimal admin overhead</a:t>
            </a:r>
          </a:p>
          <a:p>
            <a:r>
              <a:rPr lang="en-US" altLang="en-US">
                <a:ea typeface="Geneva" panose="020B0503030404040204" pitchFamily="34" charset="0"/>
                <a:cs typeface="Geneva" panose="020B0503030404040204" pitchFamily="34" charset="0"/>
              </a:rPr>
              <a:t>Integrated Data Layer</a:t>
            </a:r>
          </a:p>
          <a:p>
            <a:pPr lvl="1"/>
            <a:r>
              <a:rPr lang="en-US" altLang="en-US" sz="1100">
                <a:cs typeface="MS PGothic" panose="020B0600070205080204" pitchFamily="34" charset="-128"/>
              </a:rPr>
              <a:t>De-coupled data/storage</a:t>
            </a:r>
          </a:p>
          <a:p>
            <a:pPr lvl="1"/>
            <a:r>
              <a:rPr lang="en-US" altLang="en-US" sz="1100">
                <a:cs typeface="MS PGothic" panose="020B0600070205080204" pitchFamily="34" charset="-128"/>
              </a:rPr>
              <a:t>Multiple clusters can share data &amp; metadata</a:t>
            </a:r>
          </a:p>
          <a:p>
            <a:r>
              <a:rPr lang="en-US" altLang="en-US">
                <a:ea typeface="Geneva" panose="020B0503030404040204" pitchFamily="34" charset="0"/>
                <a:cs typeface="Geneva" panose="020B0503030404040204" pitchFamily="34" charset="0"/>
              </a:rPr>
              <a:t>Cost Effective and Flexible</a:t>
            </a:r>
          </a:p>
          <a:p>
            <a:pPr lvl="1"/>
            <a:r>
              <a:rPr lang="en-US" altLang="en-US" sz="1100">
                <a:cs typeface="MS PGothic" panose="020B0600070205080204" pitchFamily="34" charset="-128"/>
              </a:rPr>
              <a:t>Up to 70% cost savings</a:t>
            </a:r>
          </a:p>
          <a:p>
            <a:pPr lvl="1"/>
            <a:r>
              <a:rPr lang="en-US" altLang="en-US" sz="1100">
                <a:cs typeface="MS PGothic" panose="020B0600070205080204" pitchFamily="34" charset="-128"/>
              </a:rPr>
              <a:t>Use multiple tools/distros</a:t>
            </a:r>
            <a:endParaRPr lang="en-US" altLang="en-US">
              <a:cs typeface="MS PGothic" panose="020B0600070205080204" pitchFamily="34" charset="-128"/>
            </a:endParaRPr>
          </a:p>
          <a:p>
            <a:r>
              <a:rPr lang="en-US" altLang="en-US">
                <a:ea typeface="Geneva" panose="020B0503030404040204" pitchFamily="34" charset="0"/>
                <a:cs typeface="Geneva" panose="020B0503030404040204" pitchFamily="34" charset="0"/>
              </a:rPr>
              <a:t>Centralized operating model</a:t>
            </a:r>
          </a:p>
          <a:p>
            <a:pPr lvl="1"/>
            <a:r>
              <a:rPr lang="en-US" altLang="en-US" sz="1100">
                <a:cs typeface="MS PGothic" panose="020B0600070205080204" pitchFamily="34" charset="-128"/>
              </a:rPr>
              <a:t>Single pane of glass to manage multiple environments</a:t>
            </a:r>
          </a:p>
          <a:p>
            <a:pPr lvl="1"/>
            <a:r>
              <a:rPr lang="en-US" altLang="en-US" sz="1100">
                <a:cs typeface="MS PGothic" panose="020B0600070205080204" pitchFamily="34" charset="-128"/>
              </a:rPr>
              <a:t>Full control over resource optimization</a:t>
            </a:r>
          </a:p>
          <a:p>
            <a:endParaRPr lang="en-US" altLang="en-US">
              <a:ea typeface="Geneva" panose="020B0503030404040204" pitchFamily="34" charset="0"/>
              <a:cs typeface="Geneva" panose="020B0503030404040204" pitchFamily="34" charset="0"/>
            </a:endParaRPr>
          </a:p>
        </p:txBody>
      </p:sp>
      <p:sp>
        <p:nvSpPr>
          <p:cNvPr id="54275" name="Slide Number Placeholder 3">
            <a:extLst>
              <a:ext uri="{FF2B5EF4-FFF2-40B4-BE49-F238E27FC236}">
                <a16:creationId xmlns="" xmlns:a16="http://schemas.microsoft.com/office/drawing/2014/main" id="{FF2A5C50-67D5-554B-ADA9-A394823755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5613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 defTabSz="455613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 defTabSz="455613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 defTabSz="455613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 defTabSz="455613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fld id="{2896C0C3-D613-F848-BA0E-9505F02C72D4}" type="slidenum">
              <a:rPr lang="en-US" altLang="en-US" sz="1200">
                <a:latin typeface="Calibri" panose="020F0502020204030204" pitchFamily="34" charset="0"/>
              </a:rPr>
              <a:pPr/>
              <a:t>44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>
            <a:extLst>
              <a:ext uri="{FF2B5EF4-FFF2-40B4-BE49-F238E27FC236}">
                <a16:creationId xmlns="" xmlns:a16="http://schemas.microsoft.com/office/drawing/2014/main" id="{C9601501-B2F3-6D46-811C-0AAFDBD040E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0" name="Notes Placeholder 2">
            <a:extLst>
              <a:ext uri="{FF2B5EF4-FFF2-40B4-BE49-F238E27FC236}">
                <a16:creationId xmlns="" xmlns:a16="http://schemas.microsoft.com/office/drawing/2014/main" id="{2E5DAA89-F1CD-E14B-AE78-4DC8AC69F9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rPr>
              <a:t>…</a:t>
            </a:r>
            <a:endParaRPr lang="en-US" altLang="en-US" dirty="0">
              <a:latin typeface="Arial" panose="020B0604020202020204" pitchFamily="34" charset="0"/>
              <a:ea typeface="Geneva" panose="020B0503030404040204" pitchFamily="34" charset="0"/>
              <a:cs typeface="Geneva" panose="020B0503030404040204" pitchFamily="34" charset="0"/>
            </a:endParaRPr>
          </a:p>
        </p:txBody>
      </p:sp>
      <p:sp>
        <p:nvSpPr>
          <p:cNvPr id="58371" name="Slide Number Placeholder 3">
            <a:extLst>
              <a:ext uri="{FF2B5EF4-FFF2-40B4-BE49-F238E27FC236}">
                <a16:creationId xmlns="" xmlns:a16="http://schemas.microsoft.com/office/drawing/2014/main" id="{F8702DB0-584D-6642-B304-5E9FEEAC3C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fld id="{D0BCFA42-0845-2643-8101-28D45B1452FF}" type="slidenum">
              <a:rPr lang="en-US" altLang="en-US" sz="1200"/>
              <a:pPr/>
              <a:t>47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6729142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2044274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483888"/>
            <a:ext cx="21945600" cy="183499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286000"/>
            <a:ext cx="21945600" cy="10058400"/>
          </a:xfrm>
        </p:spPr>
        <p:txBody>
          <a:bodyPr>
            <a:normAutofit/>
          </a:bodyPr>
          <a:lstStyle>
            <a:lvl1pPr marL="0" indent="0" algn="l">
              <a:buNone/>
              <a:defRPr sz="7467">
                <a:solidFill>
                  <a:schemeClr val="bg1"/>
                </a:solidFill>
              </a:defRPr>
            </a:lvl1pPr>
            <a:lvl2pPr marL="1219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438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657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876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096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315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534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753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AF7E0B2-EFD2-704E-9C00-B754AA33E1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49538" y="12712700"/>
            <a:ext cx="2438400" cy="7318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3E7206D-B87D-3E4D-B802-15C78A118340}" type="datetimeFigureOut">
              <a:rPr lang="en-US" altLang="en-US"/>
              <a:pPr/>
              <a:t>5/19/18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FFD77FD-D64E-C24F-9B7C-C1CE66E7E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05600" y="12712700"/>
            <a:ext cx="10972800" cy="731838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" charset="0"/>
                <a:ea typeface="ヒラギノ角ゴ ProN W3" charset="-128"/>
                <a:cs typeface="+mn-cs"/>
                <a:sym typeface="Gill San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169BA20-F83A-034F-951F-D05AF3F5D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7138" y="12712700"/>
            <a:ext cx="1422400" cy="7318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ECA3AD5-6AAE-B943-9C54-3FB524BEB3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289897"/>
      </p:ext>
    </p:extLst>
  </p:cSld>
  <p:clrMapOvr>
    <a:masterClrMapping/>
  </p:clrMapOvr>
  <p:transition xmlns:p14="http://schemas.microsoft.com/office/powerpoint/2010/main"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="" xmlns:a16="http://schemas.microsoft.com/office/drawing/2014/main" id="{728C552D-C2D8-0847-9EDB-041E8B8A58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0"/>
            <a:ext cx="21717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panose="020B0604020202020204" pitchFamily="34" charset="0"/>
              </a:rPr>
              <a:t>Click to edit Master title style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="" xmlns:a16="http://schemas.microsoft.com/office/drawing/2014/main" id="{C50E2790-6274-9644-A455-0691B9F9CF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6400800"/>
            <a:ext cx="217043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panose="020B0604020202020204" pitchFamily="34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Arial" panose="020B0604020202020204" pitchFamily="34" charset="0"/>
              </a:rPr>
              <a:t>Second level</a:t>
            </a:r>
          </a:p>
          <a:p>
            <a:pPr lvl="2"/>
            <a:r>
              <a:rPr lang="en-US" altLang="en-US">
                <a:sym typeface="Arial" panose="020B0604020202020204" pitchFamily="34" charset="0"/>
              </a:rPr>
              <a:t>Third level</a:t>
            </a:r>
          </a:p>
          <a:p>
            <a:pPr lvl="3"/>
            <a:r>
              <a:rPr lang="en-US" altLang="en-US">
                <a:sym typeface="Arial" panose="020B0604020202020204" pitchFamily="34" charset="0"/>
              </a:rPr>
              <a:t>Fourth level</a:t>
            </a:r>
          </a:p>
          <a:p>
            <a:pPr lvl="4"/>
            <a:r>
              <a:rPr lang="en-US" altLang="en-US">
                <a:sym typeface="Arial" panose="020B0604020202020204" pitchFamily="3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ransition xmlns:p14="http://schemas.microsoft.com/office/powerpoint/2010/main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+mj-lt"/>
          <a:ea typeface="+mj-ea"/>
          <a:cs typeface="+mj-cs"/>
          <a:sym typeface="Arial" panose="020B0604020202020204" pitchFamily="34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panose="020B0604020202020204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panose="020B0604020202020204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panose="020B0604020202020204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panose="020B0604020202020204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106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106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106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106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9pPr>
    </p:titleStyle>
    <p:bodyStyle>
      <a:lvl1pPr marL="342900" indent="-342900" algn="ctr" rtl="0" eaLnBrk="0" fontAlgn="base" hangingPunct="0">
        <a:spcBef>
          <a:spcPts val="1900"/>
        </a:spcBef>
        <a:spcAft>
          <a:spcPct val="0"/>
        </a:spcAft>
        <a:defRPr sz="5400">
          <a:solidFill>
            <a:srgbClr val="FFFFFF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2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2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2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2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="" xmlns:a16="http://schemas.microsoft.com/office/drawing/2014/main" id="{23BCF2E0-94E0-3243-BA28-070F0CDAF5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17538" y="241300"/>
            <a:ext cx="23134637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>
                <a:sym typeface="Arial" panose="020B0604020202020204" pitchFamily="34" charset="0"/>
              </a:rPr>
              <a:t>Click to edit Master title style</a:t>
            </a:r>
          </a:p>
        </p:txBody>
      </p:sp>
      <p:sp>
        <p:nvSpPr>
          <p:cNvPr id="2051" name="Rectangle 2">
            <a:extLst>
              <a:ext uri="{FF2B5EF4-FFF2-40B4-BE49-F238E27FC236}">
                <a16:creationId xmlns="" xmlns:a16="http://schemas.microsoft.com/office/drawing/2014/main" id="{6364DD32-E33B-0E4B-87F4-34FADC662C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17538" y="1981200"/>
            <a:ext cx="23134637" cy="1036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panose="020B0604020202020204" pitchFamily="34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Arial" panose="020B0604020202020204" pitchFamily="34" charset="0"/>
              </a:rPr>
              <a:t>Second level</a:t>
            </a:r>
          </a:p>
          <a:p>
            <a:pPr lvl="2"/>
            <a:r>
              <a:rPr lang="en-US" altLang="en-US">
                <a:sym typeface="Arial" panose="020B0604020202020204" pitchFamily="34" charset="0"/>
              </a:rPr>
              <a:t>Third level</a:t>
            </a:r>
          </a:p>
          <a:p>
            <a:pPr lvl="3"/>
            <a:r>
              <a:rPr lang="en-US" altLang="en-US">
                <a:sym typeface="Arial" panose="020B0604020202020204" pitchFamily="34" charset="0"/>
              </a:rPr>
              <a:t>Fourth level</a:t>
            </a:r>
          </a:p>
          <a:p>
            <a:pPr lvl="4"/>
            <a:r>
              <a:rPr lang="en-US" altLang="en-US">
                <a:sym typeface="Arial" panose="020B0604020202020204" pitchFamily="3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96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96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96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96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9pPr>
    </p:titleStyle>
    <p:bodyStyle>
      <a:lvl1pPr marL="457200" indent="-457200" algn="l" rtl="0" eaLnBrk="0" fontAlgn="base" hangingPunct="0">
        <a:spcBef>
          <a:spcPts val="2100"/>
        </a:spcBef>
        <a:spcAft>
          <a:spcPct val="0"/>
        </a:spcAft>
        <a:buClr>
          <a:srgbClr val="D3002D"/>
        </a:buClr>
        <a:buSzPct val="100000"/>
        <a:buFont typeface="Wingdings" pitchFamily="2" charset="2"/>
        <a:buChar char="§"/>
        <a:defRPr sz="44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876300" indent="-457200" algn="l" rtl="0" eaLnBrk="0" fontAlgn="base" hangingPunct="0">
        <a:spcBef>
          <a:spcPts val="1900"/>
        </a:spcBef>
        <a:spcAft>
          <a:spcPct val="0"/>
        </a:spcAft>
        <a:buClr>
          <a:srgbClr val="D3002D"/>
        </a:buClr>
        <a:buSzPct val="100000"/>
        <a:buFont typeface="Arial" panose="020B0604020202020204" pitchFamily="34" charset="0"/>
        <a:buChar char="-"/>
        <a:defRPr sz="44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1333500" indent="-457200" algn="l" rtl="0" eaLnBrk="0" fontAlgn="base" hangingPunct="0">
        <a:spcBef>
          <a:spcPts val="1600"/>
        </a:spcBef>
        <a:spcAft>
          <a:spcPct val="0"/>
        </a:spcAft>
        <a:buClr>
          <a:srgbClr val="D3002D"/>
        </a:buClr>
        <a:buSzPct val="100000"/>
        <a:buFont typeface="Arial" panose="020B0604020202020204" pitchFamily="34" charset="0"/>
        <a:buChar char="-"/>
        <a:defRPr sz="44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1790700" indent="-457200" algn="l" rtl="0" eaLnBrk="0" fontAlgn="base" hangingPunct="0">
        <a:spcBef>
          <a:spcPts val="1300"/>
        </a:spcBef>
        <a:spcAft>
          <a:spcPct val="0"/>
        </a:spcAft>
        <a:buClr>
          <a:srgbClr val="D3002D"/>
        </a:buClr>
        <a:buSzPct val="100000"/>
        <a:buFont typeface="Arial" panose="020B0604020202020204" pitchFamily="34" charset="0"/>
        <a:buChar char="-"/>
        <a:defRPr sz="44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2247900" indent="-457200" algn="l" rtl="0" eaLnBrk="0" fontAlgn="base" hangingPunct="0">
        <a:spcBef>
          <a:spcPts val="1300"/>
        </a:spcBef>
        <a:spcAft>
          <a:spcPct val="0"/>
        </a:spcAft>
        <a:buClr>
          <a:srgbClr val="D3002D"/>
        </a:buClr>
        <a:buSzPct val="100000"/>
        <a:buFont typeface="Arial" panose="020B0604020202020204" pitchFamily="34" charset="0"/>
        <a:buChar char="-"/>
        <a:defRPr sz="44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705100" indent="-457200" algn="l" rtl="0" fontAlgn="base">
        <a:spcBef>
          <a:spcPts val="1300"/>
        </a:spcBef>
        <a:spcAft>
          <a:spcPct val="0"/>
        </a:spcAft>
        <a:buClr>
          <a:srgbClr val="D3002D"/>
        </a:buClr>
        <a:buSzPct val="100000"/>
        <a:buFont typeface="Arial" charset="0"/>
        <a:buChar char="-"/>
        <a:defRPr sz="4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162300" indent="-457200" algn="l" rtl="0" fontAlgn="base">
        <a:spcBef>
          <a:spcPts val="1300"/>
        </a:spcBef>
        <a:spcAft>
          <a:spcPct val="0"/>
        </a:spcAft>
        <a:buClr>
          <a:srgbClr val="D3002D"/>
        </a:buClr>
        <a:buSzPct val="100000"/>
        <a:buFont typeface="Arial" charset="0"/>
        <a:buChar char="-"/>
        <a:defRPr sz="4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619500" indent="-457200" algn="l" rtl="0" fontAlgn="base">
        <a:spcBef>
          <a:spcPts val="1300"/>
        </a:spcBef>
        <a:spcAft>
          <a:spcPct val="0"/>
        </a:spcAft>
        <a:buClr>
          <a:srgbClr val="D3002D"/>
        </a:buClr>
        <a:buSzPct val="100000"/>
        <a:buFont typeface="Arial" charset="0"/>
        <a:buChar char="-"/>
        <a:defRPr sz="4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4076700" indent="-457200" algn="l" rtl="0" fontAlgn="base">
        <a:spcBef>
          <a:spcPts val="1300"/>
        </a:spcBef>
        <a:spcAft>
          <a:spcPct val="0"/>
        </a:spcAft>
        <a:buClr>
          <a:srgbClr val="D3002D"/>
        </a:buClr>
        <a:buSzPct val="100000"/>
        <a:buFont typeface="Arial" charset="0"/>
        <a:buChar char="-"/>
        <a:defRPr sz="4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11.png"/><Relationship Id="rId5" Type="http://schemas.openxmlformats.org/officeDocument/2006/relationships/image" Target="../media/image25.png"/><Relationship Id="rId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linagora-engineering/making-image-classification-simple-with-spark-deep-learning-f654a8b876b8" TargetMode="External"/><Relationship Id="rId4" Type="http://schemas.openxmlformats.org/officeDocument/2006/relationships/image" Target="../media/image34.png"/><Relationship Id="rId5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tensorflow.org/versions/master/tutorials/image_recognition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4" Type="http://schemas.openxmlformats.org/officeDocument/2006/relationships/image" Target="../media/image54.png"/><Relationship Id="rId5" Type="http://schemas.openxmlformats.org/officeDocument/2006/relationships/image" Target="../media/image29.png"/><Relationship Id="rId6" Type="http://schemas.openxmlformats.org/officeDocument/2006/relationships/image" Target="../media/image55.png"/><Relationship Id="rId7" Type="http://schemas.openxmlformats.org/officeDocument/2006/relationships/image" Target="../media/image56.jpeg"/><Relationship Id="rId8" Type="http://schemas.openxmlformats.org/officeDocument/2006/relationships/image" Target="../media/image57.png"/><Relationship Id="rId9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jpeg"/><Relationship Id="rId6" Type="http://schemas.openxmlformats.org/officeDocument/2006/relationships/image" Target="../media/image9.png"/><Relationship Id="rId7" Type="http://schemas.openxmlformats.org/officeDocument/2006/relationships/image" Target="../media/image10.jpe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838200" y="1143000"/>
            <a:ext cx="22707600" cy="6172200"/>
          </a:xfrm>
        </p:spPr>
        <p:txBody>
          <a:bodyPr/>
          <a:lstStyle/>
          <a:p>
            <a:pPr eaLnBrk="1" hangingPunct="1"/>
            <a:r>
              <a:rPr lang="en-US" sz="11500" b="1" dirty="0">
                <a:latin typeface="Arial" charset="0"/>
                <a:ea typeface="ヒラギノ角ゴ ProN W6" charset="0"/>
                <a:cs typeface="ヒラギノ角ゴ ProN W6" charset="0"/>
              </a:rPr>
              <a:t>Deep Learning </a:t>
            </a:r>
            <a:r>
              <a:rPr lang="en-US" sz="11500" b="1" dirty="0" smtClean="0">
                <a:latin typeface="Arial" charset="0"/>
                <a:ea typeface="ヒラギノ角ゴ ProN W6" charset="0"/>
                <a:cs typeface="ヒラギノ角ゴ ProN W6" charset="0"/>
              </a:rPr>
              <a:t/>
            </a:r>
            <a:br>
              <a:rPr lang="en-US" sz="11500" b="1" dirty="0" smtClean="0">
                <a:latin typeface="Arial" charset="0"/>
                <a:ea typeface="ヒラギノ角ゴ ProN W6" charset="0"/>
                <a:cs typeface="ヒラギノ角ゴ ProN W6" charset="0"/>
              </a:rPr>
            </a:br>
            <a:r>
              <a:rPr lang="en-US" sz="10000" b="1" dirty="0" smtClean="0">
                <a:latin typeface="Arial" charset="0"/>
                <a:ea typeface="ヒラギノ角ゴ ProN W6" charset="0"/>
                <a:cs typeface="ヒラギノ角ゴ ProN W6" charset="0"/>
              </a:rPr>
              <a:t>with </a:t>
            </a:r>
            <a:r>
              <a:rPr lang="en-US" sz="10000" b="1" dirty="0" err="1">
                <a:latin typeface="Arial" charset="0"/>
                <a:ea typeface="ヒラギノ角ゴ ProN W6" charset="0"/>
                <a:cs typeface="ヒラギノ角ゴ ProN W6" charset="0"/>
              </a:rPr>
              <a:t>TensorFlow</a:t>
            </a:r>
            <a:r>
              <a:rPr lang="en-US" sz="10000" b="1" dirty="0">
                <a:latin typeface="Arial" charset="0"/>
                <a:ea typeface="ヒラギノ角ゴ ProN W6" charset="0"/>
                <a:cs typeface="ヒラギノ角ゴ ProN W6" charset="0"/>
              </a:rPr>
              <a:t> </a:t>
            </a:r>
            <a:r>
              <a:rPr lang="en-US" sz="10000" b="1" dirty="0" smtClean="0">
                <a:latin typeface="Arial" charset="0"/>
                <a:ea typeface="ヒラギノ角ゴ ProN W6" charset="0"/>
                <a:cs typeface="ヒラギノ角ゴ ProN W6" charset="0"/>
              </a:rPr>
              <a:t>and Spark</a:t>
            </a:r>
            <a:br>
              <a:rPr lang="en-US" sz="10000" b="1" dirty="0" smtClean="0">
                <a:latin typeface="Arial" charset="0"/>
                <a:ea typeface="ヒラギノ角ゴ ProN W6" charset="0"/>
                <a:cs typeface="ヒラギノ角ゴ ProN W6" charset="0"/>
              </a:rPr>
            </a:br>
            <a:r>
              <a:rPr lang="en-US" sz="10000" b="1" dirty="0" smtClean="0">
                <a:latin typeface="Arial" charset="0"/>
                <a:ea typeface="ヒラギノ角ゴ ProN W6" charset="0"/>
                <a:cs typeface="ヒラギノ角ゴ ProN W6" charset="0"/>
              </a:rPr>
              <a:t>using GPUs and </a:t>
            </a:r>
            <a:r>
              <a:rPr lang="en-US" sz="10000" b="1" dirty="0" err="1">
                <a:latin typeface="Arial" charset="0"/>
                <a:ea typeface="ヒラギノ角ゴ ProN W6" charset="0"/>
                <a:cs typeface="ヒラギノ角ゴ ProN W6" charset="0"/>
              </a:rPr>
              <a:t>Docker</a:t>
            </a:r>
            <a:r>
              <a:rPr lang="en-US" sz="10000" b="1" dirty="0">
                <a:latin typeface="Arial" charset="0"/>
                <a:ea typeface="ヒラギノ角ゴ ProN W6" charset="0"/>
                <a:cs typeface="ヒラギノ角ゴ ProN W6" charset="0"/>
              </a:rPr>
              <a:t> Containers</a:t>
            </a:r>
            <a:r>
              <a:rPr lang="en-US" sz="9600" b="1" dirty="0">
                <a:latin typeface="Arial" charset="0"/>
                <a:ea typeface="ヒラギノ角ゴ ProN W6" charset="0"/>
                <a:cs typeface="ヒラギノ角ゴ ProN W6" charset="0"/>
              </a:rPr>
              <a:t/>
            </a:r>
            <a:br>
              <a:rPr lang="en-US" sz="9600" b="1" dirty="0">
                <a:latin typeface="Arial" charset="0"/>
                <a:ea typeface="ヒラギノ角ゴ ProN W6" charset="0"/>
                <a:cs typeface="ヒラギノ角ゴ ProN W6" charset="0"/>
              </a:rPr>
            </a:br>
            <a:endParaRPr lang="en-US" dirty="0">
              <a:latin typeface="Arial" charset="0"/>
              <a:ea typeface="ヒラギノ角ゴ ProN W6" charset="0"/>
              <a:cs typeface="ヒラギノ角ゴ ProN W6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19200" y="7086600"/>
            <a:ext cx="9601200" cy="3276600"/>
          </a:xfrm>
        </p:spPr>
        <p:txBody>
          <a:bodyPr/>
          <a:lstStyle/>
          <a:p>
            <a:pPr marL="914400" indent="-914400" eaLnBrk="1" hangingPunct="1"/>
            <a:r>
              <a:rPr lang="en-US" dirty="0">
                <a:latin typeface="Arial" charset="0"/>
                <a:ea typeface="ヒラギノ角ゴ ProN W3" charset="0"/>
                <a:cs typeface="ヒラギノ角ゴ ProN W3" charset="0"/>
              </a:rPr>
              <a:t>Thomas Phelan</a:t>
            </a:r>
          </a:p>
          <a:p>
            <a:pPr marL="914400" indent="-914400" eaLnBrk="1" hangingPunct="1"/>
            <a:r>
              <a:rPr lang="en-US" dirty="0">
                <a:latin typeface="Arial" charset="0"/>
                <a:ea typeface="ヒラギノ角ゴ ProN W3" charset="0"/>
                <a:cs typeface="ヒラギノ角ゴ ProN W3" charset="0"/>
              </a:rPr>
              <a:t>Chief Architect, BlueData</a:t>
            </a:r>
          </a:p>
          <a:p>
            <a:pPr marL="914400" indent="-914400" eaLnBrk="1" hangingPunct="1"/>
            <a:r>
              <a:rPr lang="en-US" dirty="0">
                <a:latin typeface="Arial" charset="0"/>
                <a:ea typeface="ヒラギノ角ゴ ProN W3" charset="0"/>
                <a:cs typeface="ヒラギノ角ゴ ProN W3" charset="0"/>
              </a:rPr>
              <a:t>@</a:t>
            </a:r>
            <a:r>
              <a:rPr lang="en-US" dirty="0" err="1">
                <a:latin typeface="Arial" charset="0"/>
                <a:ea typeface="ヒラギノ角ゴ ProN W3" charset="0"/>
                <a:cs typeface="ヒラギノ角ゴ ProN W3" charset="0"/>
              </a:rPr>
              <a:t>tapbluedata</a:t>
            </a:r>
            <a:endParaRPr lang="en-US" dirty="0">
              <a:latin typeface="Arial" charset="0"/>
              <a:ea typeface="ヒラギノ角ゴ ProN W3" charset="0"/>
              <a:cs typeface="ヒラギノ角ゴ ProN W3" charset="0"/>
            </a:endParaRPr>
          </a:p>
          <a:p>
            <a:pPr marL="914400" indent="-914400" eaLnBrk="1" hangingPunct="1"/>
            <a:endParaRPr lang="en-US" dirty="0">
              <a:latin typeface="Arial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3563600" y="7086600"/>
            <a:ext cx="9982200" cy="3276600"/>
          </a:xfrm>
          <a:prstGeom prst="rect">
            <a:avLst/>
          </a:prstGeom>
          <a:noFill/>
          <a:ln>
            <a:noFill/>
          </a:ln>
          <a:extLst/>
        </p:spPr>
        <p:txBody>
          <a:bodyPr lIns="38100" tIns="38100" rIns="38100" bIns="38100"/>
          <a:lstStyle>
            <a:lvl1pPr marL="342900" indent="-342900" algn="ctr" rtl="0" eaLnBrk="0" fontAlgn="base" hangingPunct="0">
              <a:spcBef>
                <a:spcPts val="1900"/>
              </a:spcBef>
              <a:spcAft>
                <a:spcPct val="0"/>
              </a:spcAft>
              <a:defRPr sz="5400">
                <a:solidFill>
                  <a:srgbClr val="FFFFFF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FF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FF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FF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FF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5200">
                <a:solidFill>
                  <a:srgbClr val="FFFFFF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5200">
                <a:solidFill>
                  <a:srgbClr val="FFFFFF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5200">
                <a:solidFill>
                  <a:srgbClr val="FFFFFF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5200">
                <a:solidFill>
                  <a:srgbClr val="FFFFFF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marL="914400" indent="-914400" eaLnBrk="1" hangingPunct="1">
              <a:defRPr/>
            </a:pPr>
            <a:r>
              <a:rPr lang="en-US" altLang="en-US" kern="0" dirty="0" smtClean="0"/>
              <a:t>Nanda </a:t>
            </a:r>
            <a:r>
              <a:rPr lang="en-US" altLang="en-US" kern="0" dirty="0" err="1" smtClean="0"/>
              <a:t>Vijaydev</a:t>
            </a:r>
            <a:endParaRPr lang="en-US" altLang="en-US" kern="0" dirty="0" smtClean="0"/>
          </a:p>
          <a:p>
            <a:pPr marL="914400" indent="-914400" eaLnBrk="1" hangingPunct="1">
              <a:defRPr/>
            </a:pPr>
            <a:r>
              <a:rPr lang="en-US" altLang="en-US" kern="0" dirty="0" smtClean="0"/>
              <a:t>Director of </a:t>
            </a:r>
            <a:r>
              <a:rPr lang="en-US" altLang="en-US" kern="0" dirty="0" smtClean="0"/>
              <a:t>Solutions, BlueData</a:t>
            </a:r>
            <a:endParaRPr lang="en-US" altLang="en-US" kern="0" dirty="0" smtClean="0"/>
          </a:p>
          <a:p>
            <a:pPr marL="914400" indent="-914400" eaLnBrk="1" hangingPunct="1">
              <a:defRPr/>
            </a:pPr>
            <a:r>
              <a:rPr lang="en-US" altLang="en-US" kern="0" dirty="0" smtClean="0"/>
              <a:t>@</a:t>
            </a:r>
            <a:r>
              <a:rPr lang="en-US" altLang="en-US" kern="0" dirty="0" err="1" smtClean="0"/>
              <a:t>nandavijaydev</a:t>
            </a:r>
            <a:endParaRPr lang="en-US" altLang="en-US" kern="0" dirty="0" smtClean="0"/>
          </a:p>
          <a:p>
            <a:pPr marL="914400" indent="-914400" eaLnBrk="1" hangingPunct="1">
              <a:defRPr/>
            </a:pPr>
            <a:endParaRPr lang="en-US" altLang="en-US" kern="0" dirty="0" smtClean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92964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5200" y="92964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89043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7" descr="Matrix Multiplication.png">
            <a:extLst>
              <a:ext uri="{FF2B5EF4-FFF2-40B4-BE49-F238E27FC236}">
                <a16:creationId xmlns="" xmlns:a16="http://schemas.microsoft.com/office/drawing/2014/main" id="{92E0F759-F516-5E48-80B2-BB2B4AD62B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2476500"/>
            <a:ext cx="20489862" cy="945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Title 1">
            <a:extLst>
              <a:ext uri="{FF2B5EF4-FFF2-40B4-BE49-F238E27FC236}">
                <a16:creationId xmlns="" xmlns:a16="http://schemas.microsoft.com/office/drawing/2014/main" id="{49C5D513-AF21-0D4A-B5BA-3713ED201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Matrix Multiplication</a:t>
            </a:r>
          </a:p>
        </p:txBody>
      </p:sp>
      <p:sp>
        <p:nvSpPr>
          <p:cNvPr id="16387" name="Rectangle 5">
            <a:extLst>
              <a:ext uri="{FF2B5EF4-FFF2-40B4-BE49-F238E27FC236}">
                <a16:creationId xmlns="" xmlns:a16="http://schemas.microsoft.com/office/drawing/2014/main" id="{5460CFA2-91B8-1F4B-9178-7323BBCE3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626100"/>
            <a:ext cx="1219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endParaRPr lang="en-US" altLang="en-US" sz="4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6388" name="TextBox 6">
            <a:extLst>
              <a:ext uri="{FF2B5EF4-FFF2-40B4-BE49-F238E27FC236}">
                <a16:creationId xmlns="" xmlns:a16="http://schemas.microsoft.com/office/drawing/2014/main" id="{93686BA4-B54B-7E44-9C0E-829F127AB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1734800"/>
            <a:ext cx="19575463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r>
              <a:rPr lang="en-US" altLang="en-US" sz="2000" b="1" dirty="0">
                <a:solidFill>
                  <a:schemeClr val="bg2"/>
                </a:solidFill>
                <a:latin typeface="Calibri" panose="020F0502020204030204" pitchFamily="34" charset="0"/>
              </a:rPr>
              <a:t>Source</a:t>
            </a:r>
            <a:r>
              <a:rPr lang="en-US" altLang="en-US" sz="2000" dirty="0">
                <a:solidFill>
                  <a:schemeClr val="bg2"/>
                </a:solidFill>
                <a:latin typeface="Calibri" panose="020F0502020204030204" pitchFamily="34" charset="0"/>
              </a:rPr>
              <a:t>: </a:t>
            </a:r>
            <a:r>
              <a:rPr lang="en-US" altLang="en-US" sz="2000" u="sng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https://</a:t>
            </a:r>
            <a:r>
              <a:rPr lang="en-US" altLang="en-US" sz="2000" u="sng" dirty="0" err="1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www.khanacademy.org</a:t>
            </a:r>
            <a:r>
              <a:rPr lang="en-US" altLang="en-US" sz="2000" u="sng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/math/precalculus/</a:t>
            </a:r>
            <a:r>
              <a:rPr lang="en-US" altLang="en-US" sz="2000" u="sng" dirty="0" err="1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precalc</a:t>
            </a:r>
            <a:r>
              <a:rPr lang="en-US" altLang="en-US" sz="2000" u="sng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-matrices/multiplying-matrices-by-matrices/a/multiplying-matrices</a:t>
            </a:r>
          </a:p>
          <a:p>
            <a:endParaRPr lang="en-US" altLang="en-US" sz="2400" u="sng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="" xmlns:a16="http://schemas.microsoft.com/office/drawing/2014/main" id="{FB2D6395-7114-CA43-9303-9C86403137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792" y="237744"/>
            <a:ext cx="21945600" cy="1835150"/>
          </a:xfrm>
        </p:spPr>
        <p:txBody>
          <a:bodyPr/>
          <a:lstStyle/>
          <a:p>
            <a:r>
              <a:rPr lang="en-US" altLang="en-US" b="1" dirty="0"/>
              <a:t>Convolutional Neural Network</a:t>
            </a:r>
          </a:p>
        </p:txBody>
      </p:sp>
      <p:pic>
        <p:nvPicPr>
          <p:cNvPr id="17411" name="Picture 3">
            <a:extLst>
              <a:ext uri="{FF2B5EF4-FFF2-40B4-BE49-F238E27FC236}">
                <a16:creationId xmlns="" xmlns:a16="http://schemas.microsoft.com/office/drawing/2014/main" id="{7E9262B9-483F-E146-99A5-443F63470A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877405"/>
            <a:ext cx="11811000" cy="9785657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2" name="TextBox 4">
            <a:extLst>
              <a:ext uri="{FF2B5EF4-FFF2-40B4-BE49-F238E27FC236}">
                <a16:creationId xmlns="" xmlns:a16="http://schemas.microsoft.com/office/drawing/2014/main" id="{B27DFF39-8FE9-A044-9CC5-2DDE3A3AC2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2842" y="11727359"/>
            <a:ext cx="15773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r>
              <a:rPr lang="en-US" altLang="en-US" sz="20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Source</a:t>
            </a:r>
            <a:r>
              <a:rPr lang="en-US" altLang="en-US" sz="20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: https://</a:t>
            </a:r>
            <a:r>
              <a:rPr lang="en-US" altLang="en-US" sz="2000" dirty="0" err="1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medium.com</a:t>
            </a:r>
            <a:r>
              <a:rPr lang="en-US" altLang="en-US" sz="20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/@</a:t>
            </a:r>
            <a:r>
              <a:rPr lang="en-US" altLang="en-US" sz="2000" dirty="0" err="1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phidaouss</a:t>
            </a:r>
            <a:r>
              <a:rPr lang="en-US" altLang="en-US" sz="20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/convolutional-neural-networks-cnn-or-convnets-d7c688b0a207</a:t>
            </a:r>
          </a:p>
          <a:p>
            <a:endParaRPr lang="en-US" altLang="en-US" sz="24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="" xmlns:a16="http://schemas.microsoft.com/office/drawing/2014/main" id="{3975E2F7-3822-1147-B934-1E77266AF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Requirements for Deep Learning</a:t>
            </a:r>
          </a:p>
        </p:txBody>
      </p:sp>
      <p:pic>
        <p:nvPicPr>
          <p:cNvPr id="69634" name="Picture 8">
            <a:extLst>
              <a:ext uri="{FF2B5EF4-FFF2-40B4-BE49-F238E27FC236}">
                <a16:creationId xmlns="" xmlns:a16="http://schemas.microsoft.com/office/drawing/2014/main" id="{C757E757-BDAF-F44E-A87F-06D2B27F0A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0" y="2590800"/>
            <a:ext cx="10396538" cy="839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7C424A5-472B-FA4C-9096-A94ADC05E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2971800"/>
            <a:ext cx="16256000" cy="9050338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6000" dirty="0">
                <a:solidFill>
                  <a:srgbClr val="C00000"/>
                </a:solidFill>
              </a:rPr>
              <a:t>Q: </a:t>
            </a:r>
            <a:r>
              <a:rPr lang="en-US" sz="6000" dirty="0"/>
              <a:t>What hardware is commonly used for deep learning and matrix multiplications?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6000" dirty="0"/>
          </a:p>
          <a:p>
            <a:pPr>
              <a:buFont typeface="Arial" charset="0"/>
              <a:buChar char="•"/>
              <a:defRPr/>
            </a:pPr>
            <a:endParaRPr lang="en-US" sz="6000" dirty="0"/>
          </a:p>
          <a:p>
            <a:pPr lvl="1">
              <a:buFont typeface="Arial" charset="0"/>
              <a:buChar char="–"/>
              <a:defRPr/>
            </a:pPr>
            <a:endParaRPr lang="en-US" sz="6000" dirty="0"/>
          </a:p>
          <a:p>
            <a:pPr marL="0" indent="0">
              <a:buFont typeface="Wingdings" pitchFamily="2" charset="2"/>
              <a:buNone/>
              <a:defRPr/>
            </a:pPr>
            <a:endParaRPr lang="en-US" sz="6000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sz="6000" dirty="0">
                <a:solidFill>
                  <a:srgbClr val="C00000"/>
                </a:solidFill>
              </a:rPr>
              <a:t>A: </a:t>
            </a:r>
            <a:r>
              <a:rPr lang="en-US" sz="6000" dirty="0"/>
              <a:t>Graphics Processing Units (aka GPUs)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="" xmlns:a16="http://schemas.microsoft.com/office/drawing/2014/main" id="{BD767E3E-323E-AF43-A10A-26595560F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Performance of CPUs vs. GPUs</a:t>
            </a:r>
          </a:p>
        </p:txBody>
      </p:sp>
      <p:sp>
        <p:nvSpPr>
          <p:cNvPr id="19458" name="TextBox 6">
            <a:extLst>
              <a:ext uri="{FF2B5EF4-FFF2-40B4-BE49-F238E27FC236}">
                <a16:creationId xmlns="" xmlns:a16="http://schemas.microsoft.com/office/drawing/2014/main" id="{C590CF34-5464-A54C-9F5F-2075E1B12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1734800"/>
            <a:ext cx="195754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r>
              <a:rPr lang="en-US" altLang="en-US" sz="2000" b="1" dirty="0">
                <a:solidFill>
                  <a:schemeClr val="bg2"/>
                </a:solidFill>
                <a:latin typeface="Calibri" panose="020F0502020204030204" pitchFamily="34" charset="0"/>
              </a:rPr>
              <a:t>Source: </a:t>
            </a:r>
            <a:r>
              <a:rPr lang="en-US" altLang="en-US" sz="2000" dirty="0">
                <a:solidFill>
                  <a:schemeClr val="bg2"/>
                </a:solidFill>
                <a:latin typeface="Calibri" panose="020F0502020204030204" pitchFamily="34" charset="0"/>
              </a:rPr>
              <a:t>https://</a:t>
            </a:r>
            <a:r>
              <a:rPr lang="en-US" altLang="en-US" sz="2000" dirty="0" err="1">
                <a:solidFill>
                  <a:schemeClr val="bg2"/>
                </a:solidFill>
                <a:latin typeface="Calibri" panose="020F0502020204030204" pitchFamily="34" charset="0"/>
              </a:rPr>
              <a:t>www.hpcwire.com</a:t>
            </a:r>
            <a:r>
              <a:rPr lang="en-US" altLang="en-US" sz="2000" dirty="0">
                <a:solidFill>
                  <a:schemeClr val="bg2"/>
                </a:solidFill>
                <a:latin typeface="Calibri" panose="020F0502020204030204" pitchFamily="34" charset="0"/>
              </a:rPr>
              <a:t>/2016/08/23/2016-important-year-hpc-two-</a:t>
            </a:r>
            <a:r>
              <a:rPr lang="en-US" altLang="en-US" sz="2000" dirty="0" smtClean="0">
                <a:solidFill>
                  <a:schemeClr val="bg2"/>
                </a:solidFill>
                <a:latin typeface="Calibri" panose="020F0502020204030204" pitchFamily="34" charset="0"/>
              </a:rPr>
              <a:t>decades</a:t>
            </a:r>
            <a:endParaRPr lang="en-US" altLang="en-US" sz="2000" u="sng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pic>
        <p:nvPicPr>
          <p:cNvPr id="19459" name="Picture 1">
            <a:extLst>
              <a:ext uri="{FF2B5EF4-FFF2-40B4-BE49-F238E27FC236}">
                <a16:creationId xmlns="" xmlns:a16="http://schemas.microsoft.com/office/drawing/2014/main" id="{EBC695E0-83A9-524C-82CB-DA264A1DF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488" y="1905000"/>
            <a:ext cx="12493625" cy="964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="" xmlns:a16="http://schemas.microsoft.com/office/drawing/2014/main" id="{F67B5B3C-DFEA-1744-80DA-563C5D9E6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NVIDIA GPUs and CUDA</a:t>
            </a:r>
          </a:p>
        </p:txBody>
      </p:sp>
      <p:sp>
        <p:nvSpPr>
          <p:cNvPr id="20482" name="Content Placeholder 2">
            <a:extLst>
              <a:ext uri="{FF2B5EF4-FFF2-40B4-BE49-F238E27FC236}">
                <a16:creationId xmlns="" xmlns:a16="http://schemas.microsoft.com/office/drawing/2014/main" id="{1160E02A-7D87-174C-8EA4-BFE9AE2FE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1" y="2438400"/>
            <a:ext cx="20878800" cy="10363200"/>
          </a:xfrm>
        </p:spPr>
        <p:txBody>
          <a:bodyPr/>
          <a:lstStyle/>
          <a:p>
            <a:r>
              <a:rPr lang="en-US" altLang="en-US" sz="6000" b="1" dirty="0">
                <a:solidFill>
                  <a:srgbClr val="008000"/>
                </a:solidFill>
              </a:rPr>
              <a:t>NVIDIA</a:t>
            </a:r>
            <a:r>
              <a:rPr lang="en-US" altLang="en-US" sz="6000" dirty="0"/>
              <a:t> is the most common manufacturer of GPUs</a:t>
            </a:r>
          </a:p>
          <a:p>
            <a:r>
              <a:rPr lang="en-US" altLang="en-US" sz="6000" b="1" dirty="0">
                <a:solidFill>
                  <a:srgbClr val="008000"/>
                </a:solidFill>
              </a:rPr>
              <a:t>CUDA</a:t>
            </a:r>
            <a:r>
              <a:rPr lang="en-US" altLang="en-US" sz="6000" b="1" i="1" dirty="0"/>
              <a:t> </a:t>
            </a:r>
            <a:r>
              <a:rPr lang="en-US" altLang="en-US" sz="6000" dirty="0"/>
              <a:t>is the software that allows applications to access the NVIDIA GPU hardware</a:t>
            </a:r>
          </a:p>
          <a:p>
            <a:pPr lvl="1">
              <a:buFont typeface="Helvetica" pitchFamily="2" charset="0"/>
              <a:buChar char="⁃"/>
            </a:pPr>
            <a:r>
              <a:rPr lang="en-US" altLang="en-US" sz="6000" dirty="0">
                <a:ea typeface="MS PGothic" panose="020B0600070205080204" pitchFamily="34" charset="-128"/>
                <a:cs typeface="Geneva" panose="020B0503030404040204" pitchFamily="34" charset="0"/>
              </a:rPr>
              <a:t>CUDA library or toolkit</a:t>
            </a:r>
          </a:p>
          <a:p>
            <a:pPr lvl="1">
              <a:buFont typeface="Helvetica" pitchFamily="2" charset="0"/>
              <a:buChar char="⁃"/>
            </a:pPr>
            <a:r>
              <a:rPr lang="en-US" altLang="en-US" sz="6000" dirty="0">
                <a:ea typeface="MS PGothic" panose="020B0600070205080204" pitchFamily="34" charset="-128"/>
                <a:cs typeface="Geneva" panose="020B0503030404040204" pitchFamily="34" charset="0"/>
              </a:rPr>
              <a:t>CUDA kernel device driver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sz="5400" dirty="0">
                <a:ea typeface="MS PGothic" panose="020B0600070205080204" pitchFamily="34" charset="-128"/>
                <a:cs typeface="Geneva" panose="020B0503030404040204" pitchFamily="34" charset="0"/>
              </a:rPr>
              <a:t>GPU-hardware specific</a:t>
            </a:r>
          </a:p>
        </p:txBody>
      </p:sp>
      <p:pic>
        <p:nvPicPr>
          <p:cNvPr id="20483" name="Picture 4" descr="nvidia-cuda21.png">
            <a:extLst>
              <a:ext uri="{FF2B5EF4-FFF2-40B4-BE49-F238E27FC236}">
                <a16:creationId xmlns="" xmlns:a16="http://schemas.microsoft.com/office/drawing/2014/main" id="{12FC9CE4-24DF-B648-B922-0855FFBA47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2800" y="5458619"/>
            <a:ext cx="7416800" cy="432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="" xmlns:a16="http://schemas.microsoft.com/office/drawing/2014/main" id="{56C83677-DE5D-D04E-A96D-5C9CDA81C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TensorFlow Architecture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9828317-9592-3F44-8EF2-EB295FE1C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1727359"/>
            <a:ext cx="19575463" cy="76944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b="1" dirty="0">
                <a:solidFill>
                  <a:srgbClr val="7F7F7F"/>
                </a:solidFill>
                <a:sym typeface="Gill Sans" charset="0"/>
              </a:rPr>
              <a:t>Source: </a:t>
            </a:r>
            <a:r>
              <a:rPr lang="en-US" sz="2000" u="sng" dirty="0" err="1">
                <a:solidFill>
                  <a:schemeClr val="accent3">
                    <a:lumMod val="50000"/>
                  </a:schemeClr>
                </a:solidFill>
                <a:sym typeface="Gill Sans" charset="0"/>
              </a:rPr>
              <a:t>www.tensorflow.org</a:t>
            </a:r>
            <a:r>
              <a:rPr lang="en-US" sz="2000" u="sng" dirty="0">
                <a:solidFill>
                  <a:schemeClr val="accent3">
                    <a:lumMod val="50000"/>
                  </a:schemeClr>
                </a:solidFill>
                <a:sym typeface="Gill Sans" charset="0"/>
              </a:rPr>
              <a:t>/extend/architecture</a:t>
            </a:r>
          </a:p>
          <a:p>
            <a:pPr>
              <a:defRPr/>
            </a:pPr>
            <a:endParaRPr lang="en-US" u="sng" dirty="0">
              <a:sym typeface="Gill Sans" charset="0"/>
            </a:endParaRPr>
          </a:p>
        </p:txBody>
      </p:sp>
      <p:pic>
        <p:nvPicPr>
          <p:cNvPr id="21507" name="Picture 2">
            <a:extLst>
              <a:ext uri="{FF2B5EF4-FFF2-40B4-BE49-F238E27FC236}">
                <a16:creationId xmlns="" xmlns:a16="http://schemas.microsoft.com/office/drawing/2014/main" id="{221A6A41-0053-4341-B79B-B322738953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674" y="2895600"/>
            <a:ext cx="5930900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8">
            <a:extLst>
              <a:ext uri="{FF2B5EF4-FFF2-40B4-BE49-F238E27FC236}">
                <a16:creationId xmlns="" xmlns:a16="http://schemas.microsoft.com/office/drawing/2014/main" id="{1C6BA5FA-83A6-2A47-B463-858D41BFBE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1" r="873" b="12367"/>
          <a:stretch>
            <a:fillRect/>
          </a:stretch>
        </p:blipFill>
        <p:spPr bwMode="auto">
          <a:xfrm>
            <a:off x="6528593" y="1957137"/>
            <a:ext cx="11312525" cy="945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an 35">
            <a:extLst>
              <a:ext uri="{FF2B5EF4-FFF2-40B4-BE49-F238E27FC236}">
                <a16:creationId xmlns="" xmlns:a16="http://schemas.microsoft.com/office/drawing/2014/main" id="{6B1370BE-8A57-214B-B1DC-B8FB3A749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5725" y="9486900"/>
            <a:ext cx="15613063" cy="2049463"/>
          </a:xfrm>
          <a:prstGeom prst="can">
            <a:avLst>
              <a:gd name="adj" fmla="val 25000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sym typeface="Gill Sans" charset="0"/>
              </a:rPr>
              <a:t>HDFS Data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="" xmlns:a16="http://schemas.microsoft.com/office/drawing/2014/main" id="{DF701CD4-0B0D-8449-9A99-99ABF816393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677650" y="7726363"/>
            <a:ext cx="0" cy="2098675"/>
          </a:xfrm>
          <a:prstGeom prst="straightConnector1">
            <a:avLst/>
          </a:prstGeom>
          <a:noFill/>
          <a:ln w="19050">
            <a:solidFill>
              <a:srgbClr val="7F7F7F"/>
            </a:solidFill>
            <a:prstDash val="sysDash"/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1" name="Title 1">
            <a:extLst>
              <a:ext uri="{FF2B5EF4-FFF2-40B4-BE49-F238E27FC236}">
                <a16:creationId xmlns="" xmlns:a16="http://schemas.microsoft.com/office/drawing/2014/main" id="{E896FA83-1AEF-D947-88F6-A2EBB01B1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TensorFlow with Spark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6E43575-021F-CA4F-8D2A-D09892CE6F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5350" y="1887538"/>
            <a:ext cx="6353175" cy="1038225"/>
          </a:xfrm>
          <a:prstGeom prst="rect">
            <a:avLst/>
          </a:prstGeom>
          <a:solidFill>
            <a:schemeClr val="bg2"/>
          </a:solidFill>
          <a:ln w="9525">
            <a:solidFill>
              <a:srgbClr val="7A7A7A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chemeClr val="bg1"/>
                </a:solidFill>
                <a:latin typeface="+mn-lt"/>
                <a:ea typeface="+mn-ea"/>
                <a:sym typeface="Gill Sans" charset="0"/>
              </a:rPr>
              <a:t>Spark Driver</a:t>
            </a:r>
          </a:p>
        </p:txBody>
      </p:sp>
      <p:grpSp>
        <p:nvGrpSpPr>
          <p:cNvPr id="22533" name="Group 34">
            <a:extLst>
              <a:ext uri="{FF2B5EF4-FFF2-40B4-BE49-F238E27FC236}">
                <a16:creationId xmlns="" xmlns:a16="http://schemas.microsoft.com/office/drawing/2014/main" id="{ABD08FB6-72DB-BD46-830C-B4015AAFDF6B}"/>
              </a:ext>
            </a:extLst>
          </p:cNvPr>
          <p:cNvGrpSpPr>
            <a:grpSpLocks/>
          </p:cNvGrpSpPr>
          <p:nvPr/>
        </p:nvGrpSpPr>
        <p:grpSpPr bwMode="auto">
          <a:xfrm>
            <a:off x="1254125" y="3949700"/>
            <a:ext cx="20904200" cy="4445000"/>
            <a:chOff x="828889" y="2229048"/>
            <a:chExt cx="7838770" cy="2113844"/>
          </a:xfrm>
        </p:grpSpPr>
        <p:grpSp>
          <p:nvGrpSpPr>
            <p:cNvPr id="22542" name="Group 21">
              <a:extLst>
                <a:ext uri="{FF2B5EF4-FFF2-40B4-BE49-F238E27FC236}">
                  <a16:creationId xmlns="" xmlns:a16="http://schemas.microsoft.com/office/drawing/2014/main" id="{7BCCAB31-B8BC-DB47-AB06-5501545CAA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8889" y="2229048"/>
              <a:ext cx="2370667" cy="2113844"/>
              <a:chOff x="828889" y="2350742"/>
              <a:chExt cx="2370667" cy="2113844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="" xmlns:a16="http://schemas.microsoft.com/office/drawing/2014/main" id="{9D2D1A2F-7618-D44B-B44C-737BEF4AE3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8889" y="2350742"/>
                <a:ext cx="2369847" cy="2113844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rgbClr val="7A7A7A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/>
              <a:lstStyle/>
              <a:p>
                <a:pPr algn="ctr">
                  <a:defRPr/>
                </a:pPr>
                <a:r>
                  <a:rPr lang="en-US" sz="4000" dirty="0">
                    <a:solidFill>
                      <a:schemeClr val="bg1"/>
                    </a:solidFill>
                    <a:latin typeface="+mn-lt"/>
                    <a:ea typeface="+mn-ea"/>
                    <a:sym typeface="Gill Sans" charset="0"/>
                  </a:rPr>
                  <a:t>Spark Executor</a:t>
                </a:r>
              </a:p>
            </p:txBody>
          </p:sp>
          <p:grpSp>
            <p:nvGrpSpPr>
              <p:cNvPr id="22556" name="Group 20">
                <a:extLst>
                  <a:ext uri="{FF2B5EF4-FFF2-40B4-BE49-F238E27FC236}">
                    <a16:creationId xmlns="" xmlns:a16="http://schemas.microsoft.com/office/drawing/2014/main" id="{AC7C7C74-87EC-9B4B-8FA5-197069BEE0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70759" y="2845630"/>
                <a:ext cx="1886928" cy="1341422"/>
                <a:chOff x="1070759" y="2845630"/>
                <a:chExt cx="1886928" cy="1341422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="" xmlns:a16="http://schemas.microsoft.com/office/drawing/2014/main" id="{9646F35C-A50A-FE4D-9057-A20351711A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69981" y="2845985"/>
                  <a:ext cx="1887662" cy="45523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rgbClr val="7A7A7A"/>
                  </a:solidFill>
                  <a:miter lim="800000"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3600" dirty="0">
                      <a:solidFill>
                        <a:schemeClr val="tx1"/>
                      </a:solidFill>
                      <a:latin typeface="+mn-lt"/>
                      <a:ea typeface="+mn-ea"/>
                      <a:sym typeface="Gill Sans" charset="0"/>
                    </a:rPr>
                    <a:t>Parameter  Server</a:t>
                  </a: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="" xmlns:a16="http://schemas.microsoft.com/office/drawing/2014/main" id="{A3895E85-DB87-E440-8580-879AEB528A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34868" y="3304991"/>
                  <a:ext cx="1757890" cy="45523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rgbClr val="7A7A7A"/>
                  </a:solidFill>
                  <a:miter lim="800000"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3600" dirty="0" err="1">
                      <a:solidFill>
                        <a:schemeClr val="tx1"/>
                      </a:solidFill>
                      <a:latin typeface="+mn-lt"/>
                      <a:ea typeface="+mn-ea"/>
                      <a:sym typeface="Gill Sans" charset="0"/>
                    </a:rPr>
                    <a:t>TensorFlow</a:t>
                  </a:r>
                  <a:r>
                    <a:rPr lang="en-US" sz="3600" dirty="0">
                      <a:solidFill>
                        <a:schemeClr val="tx1"/>
                      </a:solidFill>
                      <a:latin typeface="+mn-lt"/>
                      <a:ea typeface="+mn-ea"/>
                      <a:sym typeface="Gill Sans" charset="0"/>
                    </a:rPr>
                    <a:t> Core</a:t>
                  </a: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="" xmlns:a16="http://schemas.microsoft.com/office/drawing/2014/main" id="{9920CE22-D13D-4848-89FF-86A8F101A1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8088" y="3760223"/>
                  <a:ext cx="1611448" cy="426543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7A7A7A"/>
                  </a:solidFill>
                  <a:miter lim="800000"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3600" dirty="0">
                      <a:solidFill>
                        <a:schemeClr val="bg1"/>
                      </a:solidFill>
                      <a:latin typeface="+mn-lt"/>
                      <a:ea typeface="+mn-ea"/>
                      <a:sym typeface="Gill Sans" charset="0"/>
                    </a:rPr>
                    <a:t>GPU</a:t>
                  </a:r>
                </a:p>
              </p:txBody>
            </p:sp>
          </p:grpSp>
        </p:grpSp>
        <p:grpSp>
          <p:nvGrpSpPr>
            <p:cNvPr id="22543" name="Group 22">
              <a:extLst>
                <a:ext uri="{FF2B5EF4-FFF2-40B4-BE49-F238E27FC236}">
                  <a16:creationId xmlns="" xmlns:a16="http://schemas.microsoft.com/office/drawing/2014/main" id="{B77FE117-F925-5947-9C27-6A4838215B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62940" y="2229048"/>
              <a:ext cx="2370667" cy="2113844"/>
              <a:chOff x="828889" y="2350742"/>
              <a:chExt cx="2370667" cy="2113844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="" xmlns:a16="http://schemas.microsoft.com/office/drawing/2014/main" id="{2545B527-17A0-2A46-902F-6314DBEABA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8407" y="2350742"/>
                <a:ext cx="2371633" cy="2113844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rgbClr val="7A7A7A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/>
              <a:lstStyle/>
              <a:p>
                <a:pPr algn="ctr">
                  <a:defRPr/>
                </a:pPr>
                <a:r>
                  <a:rPr lang="en-US" sz="4000" dirty="0">
                    <a:solidFill>
                      <a:schemeClr val="bg1"/>
                    </a:solidFill>
                    <a:latin typeface="+mn-lt"/>
                    <a:ea typeface="+mn-ea"/>
                    <a:sym typeface="Gill Sans" charset="0"/>
                  </a:rPr>
                  <a:t>Spark Executor</a:t>
                </a:r>
              </a:p>
            </p:txBody>
          </p:sp>
          <p:grpSp>
            <p:nvGrpSpPr>
              <p:cNvPr id="22551" name="Group 24">
                <a:extLst>
                  <a:ext uri="{FF2B5EF4-FFF2-40B4-BE49-F238E27FC236}">
                    <a16:creationId xmlns="" xmlns:a16="http://schemas.microsoft.com/office/drawing/2014/main" id="{3A12FBB1-5AD9-F84C-89F3-EC8088C9004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70759" y="2845630"/>
                <a:ext cx="1886928" cy="1341422"/>
                <a:chOff x="1070759" y="2845630"/>
                <a:chExt cx="1886928" cy="1341422"/>
              </a:xfrm>
            </p:grpSpPr>
            <p:sp>
              <p:nvSpPr>
                <p:cNvPr id="26" name="Rectangle 25">
                  <a:extLst>
                    <a:ext uri="{FF2B5EF4-FFF2-40B4-BE49-F238E27FC236}">
                      <a16:creationId xmlns="" xmlns:a16="http://schemas.microsoft.com/office/drawing/2014/main" id="{BDDF6FB5-8D18-074D-A692-33A74AD13C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69499" y="2845985"/>
                  <a:ext cx="1889448" cy="45523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rgbClr val="7A7A7A"/>
                  </a:solidFill>
                  <a:miter lim="800000"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3600" dirty="0" err="1">
                      <a:solidFill>
                        <a:schemeClr val="tx1"/>
                      </a:solidFill>
                      <a:latin typeface="+mn-lt"/>
                      <a:ea typeface="+mn-ea"/>
                      <a:sym typeface="Gill Sans" charset="0"/>
                    </a:rPr>
                    <a:t>TensorFlow</a:t>
                  </a:r>
                  <a:r>
                    <a:rPr lang="en-US" sz="3600" dirty="0">
                      <a:solidFill>
                        <a:schemeClr val="tx1"/>
                      </a:solidFill>
                      <a:latin typeface="+mn-lt"/>
                      <a:ea typeface="+mn-ea"/>
                      <a:sym typeface="Gill Sans" charset="0"/>
                    </a:rPr>
                    <a:t> </a:t>
                  </a:r>
                  <a:r>
                    <a:rPr lang="en-US" sz="3600" dirty="0" err="1">
                      <a:solidFill>
                        <a:schemeClr val="tx1"/>
                      </a:solidFill>
                      <a:latin typeface="+mn-lt"/>
                      <a:ea typeface="+mn-ea"/>
                      <a:sym typeface="Gill Sans" charset="0"/>
                    </a:rPr>
                    <a:t>Algo</a:t>
                  </a:r>
                  <a:endParaRPr lang="en-US" sz="3600" dirty="0">
                    <a:solidFill>
                      <a:schemeClr val="tx1"/>
                    </a:solidFill>
                    <a:latin typeface="+mn-lt"/>
                    <a:ea typeface="+mn-ea"/>
                    <a:sym typeface="Gill Sans" charset="0"/>
                  </a:endParaRPr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="" xmlns:a16="http://schemas.microsoft.com/office/drawing/2014/main" id="{79705879-EC90-4A4B-8D93-4E92EDCDFB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34981" y="3304991"/>
                  <a:ext cx="1758485" cy="45523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rgbClr val="7A7A7A"/>
                  </a:solidFill>
                  <a:miter lim="800000"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3600" dirty="0" err="1">
                      <a:solidFill>
                        <a:schemeClr val="tx1"/>
                      </a:solidFill>
                      <a:latin typeface="+mn-lt"/>
                      <a:ea typeface="+mn-ea"/>
                      <a:sym typeface="Gill Sans" charset="0"/>
                    </a:rPr>
                    <a:t>TensorFlow</a:t>
                  </a:r>
                  <a:r>
                    <a:rPr lang="en-US" sz="3600" dirty="0">
                      <a:solidFill>
                        <a:schemeClr val="tx1"/>
                      </a:solidFill>
                      <a:latin typeface="+mn-lt"/>
                      <a:ea typeface="+mn-ea"/>
                      <a:sym typeface="Gill Sans" charset="0"/>
                    </a:rPr>
                    <a:t> Core</a:t>
                  </a:r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="" xmlns:a16="http://schemas.microsoft.com/office/drawing/2014/main" id="{08AB86A2-57CD-EC47-B590-2D9E23AFC6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7606" y="3760223"/>
                  <a:ext cx="1613234" cy="426543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7A7A7A"/>
                  </a:solidFill>
                  <a:miter lim="800000"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3600" dirty="0">
                      <a:solidFill>
                        <a:schemeClr val="bg1"/>
                      </a:solidFill>
                      <a:latin typeface="+mn-lt"/>
                      <a:ea typeface="+mn-ea"/>
                      <a:sym typeface="Gill Sans" charset="0"/>
                    </a:rPr>
                    <a:t>GPU</a:t>
                  </a:r>
                </a:p>
              </p:txBody>
            </p:sp>
          </p:grpSp>
        </p:grpSp>
        <p:grpSp>
          <p:nvGrpSpPr>
            <p:cNvPr id="22544" name="Group 28">
              <a:extLst>
                <a:ext uri="{FF2B5EF4-FFF2-40B4-BE49-F238E27FC236}">
                  <a16:creationId xmlns="" xmlns:a16="http://schemas.microsoft.com/office/drawing/2014/main" id="{F44621E7-94C3-E248-B64B-B284C82C5C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97614" y="2229048"/>
              <a:ext cx="2370045" cy="2113844"/>
              <a:chOff x="829511" y="2350742"/>
              <a:chExt cx="2370045" cy="2113844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="" xmlns:a16="http://schemas.microsoft.com/office/drawing/2014/main" id="{352200EA-CCE4-5A4B-9544-AEC88CCCCD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9709" y="2350742"/>
                <a:ext cx="2369847" cy="2113844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rgbClr val="7A7A7A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/>
              <a:lstStyle/>
              <a:p>
                <a:pPr algn="ctr">
                  <a:defRPr/>
                </a:pPr>
                <a:r>
                  <a:rPr lang="en-US" sz="4000" dirty="0">
                    <a:solidFill>
                      <a:schemeClr val="bg1"/>
                    </a:solidFill>
                    <a:latin typeface="+mn-lt"/>
                    <a:ea typeface="+mn-ea"/>
                    <a:sym typeface="Gill Sans" charset="0"/>
                  </a:rPr>
                  <a:t>Spark Executor</a:t>
                </a:r>
              </a:p>
            </p:txBody>
          </p:sp>
          <p:grpSp>
            <p:nvGrpSpPr>
              <p:cNvPr id="22546" name="Group 30">
                <a:extLst>
                  <a:ext uri="{FF2B5EF4-FFF2-40B4-BE49-F238E27FC236}">
                    <a16:creationId xmlns="" xmlns:a16="http://schemas.microsoft.com/office/drawing/2014/main" id="{905E58DC-12D2-F54C-AFCD-0126E81CD94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70802" y="2845985"/>
                <a:ext cx="1887464" cy="1340781"/>
                <a:chOff x="1070802" y="2845985"/>
                <a:chExt cx="1887464" cy="1340781"/>
              </a:xfrm>
            </p:grpSpPr>
            <p:sp>
              <p:nvSpPr>
                <p:cNvPr id="32" name="Rectangle 31">
                  <a:extLst>
                    <a:ext uri="{FF2B5EF4-FFF2-40B4-BE49-F238E27FC236}">
                      <a16:creationId xmlns="" xmlns:a16="http://schemas.microsoft.com/office/drawing/2014/main" id="{4F72F7A8-AD72-A545-96DC-FF5D9A2DD2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70801" y="2845985"/>
                  <a:ext cx="1887663" cy="45523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rgbClr val="7A7A7A"/>
                  </a:solidFill>
                  <a:miter lim="800000"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3600" dirty="0" err="1">
                      <a:solidFill>
                        <a:schemeClr val="tx1"/>
                      </a:solidFill>
                      <a:latin typeface="+mn-lt"/>
                      <a:ea typeface="+mn-ea"/>
                      <a:sym typeface="Gill Sans" charset="0"/>
                    </a:rPr>
                    <a:t>TensorFlow</a:t>
                  </a:r>
                  <a:r>
                    <a:rPr lang="en-US" sz="3600" dirty="0">
                      <a:solidFill>
                        <a:schemeClr val="tx1"/>
                      </a:solidFill>
                      <a:latin typeface="+mn-lt"/>
                      <a:ea typeface="+mn-ea"/>
                      <a:sym typeface="Gill Sans" charset="0"/>
                    </a:rPr>
                    <a:t> </a:t>
                  </a:r>
                  <a:r>
                    <a:rPr lang="en-US" sz="3600" dirty="0" err="1">
                      <a:solidFill>
                        <a:schemeClr val="tx1"/>
                      </a:solidFill>
                      <a:latin typeface="+mn-lt"/>
                      <a:ea typeface="+mn-ea"/>
                      <a:sym typeface="Gill Sans" charset="0"/>
                    </a:rPr>
                    <a:t>Algo</a:t>
                  </a:r>
                  <a:endParaRPr lang="en-US" sz="3600" dirty="0">
                    <a:solidFill>
                      <a:schemeClr val="tx1"/>
                    </a:solidFill>
                    <a:latin typeface="+mn-lt"/>
                    <a:ea typeface="+mn-ea"/>
                    <a:sym typeface="Gill Sans" charset="0"/>
                  </a:endParaRPr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="" xmlns:a16="http://schemas.microsoft.com/office/drawing/2014/main" id="{FDE61C46-5B8E-A647-9AB6-EDC78C5A81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35688" y="3304992"/>
                  <a:ext cx="1757889" cy="45523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rgbClr val="7A7A7A"/>
                  </a:solidFill>
                  <a:miter lim="800000"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3600" dirty="0" err="1">
                      <a:solidFill>
                        <a:schemeClr val="tx1"/>
                      </a:solidFill>
                      <a:latin typeface="+mn-lt"/>
                      <a:ea typeface="+mn-ea"/>
                      <a:sym typeface="Gill Sans" charset="0"/>
                    </a:rPr>
                    <a:t>TensorFlow</a:t>
                  </a:r>
                  <a:r>
                    <a:rPr lang="en-US" sz="3600" dirty="0">
                      <a:solidFill>
                        <a:schemeClr val="tx1"/>
                      </a:solidFill>
                      <a:latin typeface="+mn-lt"/>
                      <a:ea typeface="+mn-ea"/>
                      <a:sym typeface="Gill Sans" charset="0"/>
                    </a:rPr>
                    <a:t> Core</a:t>
                  </a:r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="" xmlns:a16="http://schemas.microsoft.com/office/drawing/2014/main" id="{76A65C8C-A2CA-7A42-973A-790E8A9C18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8908" y="3760223"/>
                  <a:ext cx="1611448" cy="426543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7A7A7A"/>
                  </a:solidFill>
                  <a:miter lim="800000"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3600" dirty="0">
                      <a:solidFill>
                        <a:schemeClr val="bg1"/>
                      </a:solidFill>
                      <a:latin typeface="+mn-lt"/>
                      <a:ea typeface="+mn-ea"/>
                      <a:sym typeface="Gill Sans" charset="0"/>
                    </a:rPr>
                    <a:t>GPU</a:t>
                  </a:r>
                </a:p>
              </p:txBody>
            </p:sp>
          </p:grpSp>
        </p:grpSp>
      </p:grpSp>
      <p:cxnSp>
        <p:nvCxnSpPr>
          <p:cNvPr id="38" name="Elbow Connector 37">
            <a:extLst>
              <a:ext uri="{FF2B5EF4-FFF2-40B4-BE49-F238E27FC236}">
                <a16:creationId xmlns="" xmlns:a16="http://schemas.microsoft.com/office/drawing/2014/main" id="{0C151323-D9CF-EA4E-BF95-39DA76D48E9A}"/>
              </a:ext>
            </a:extLst>
          </p:cNvPr>
          <p:cNvCxnSpPr>
            <a:cxnSpLocks noChangeShapeType="1"/>
            <a:stCxn id="8" idx="3"/>
            <a:endCxn id="30" idx="0"/>
          </p:cNvCxnSpPr>
          <p:nvPr/>
        </p:nvCxnSpPr>
        <p:spPr bwMode="auto">
          <a:xfrm>
            <a:off x="14868525" y="2405063"/>
            <a:ext cx="4127500" cy="1544637"/>
          </a:xfrm>
          <a:prstGeom prst="bentConnector2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Elbow Connector 38">
            <a:extLst>
              <a:ext uri="{FF2B5EF4-FFF2-40B4-BE49-F238E27FC236}">
                <a16:creationId xmlns="" xmlns:a16="http://schemas.microsoft.com/office/drawing/2014/main" id="{F87B8032-1BF6-CB48-B6AA-DF65C59BB578}"/>
              </a:ext>
            </a:extLst>
          </p:cNvPr>
          <p:cNvCxnSpPr>
            <a:cxnSpLocks noChangeShapeType="1"/>
            <a:stCxn id="8" idx="1"/>
            <a:endCxn id="16" idx="0"/>
          </p:cNvCxnSpPr>
          <p:nvPr/>
        </p:nvCxnSpPr>
        <p:spPr bwMode="auto">
          <a:xfrm rot="10800000" flipV="1">
            <a:off x="4416425" y="2405063"/>
            <a:ext cx="4098925" cy="1544637"/>
          </a:xfrm>
          <a:prstGeom prst="bentConnector2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Straight Arrow Connector 46">
            <a:extLst>
              <a:ext uri="{FF2B5EF4-FFF2-40B4-BE49-F238E27FC236}">
                <a16:creationId xmlns="" xmlns:a16="http://schemas.microsoft.com/office/drawing/2014/main" id="{6471029E-89AC-A44F-836A-2A5B9523B8A3}"/>
              </a:ext>
            </a:extLst>
          </p:cNvPr>
          <p:cNvCxnSpPr>
            <a:cxnSpLocks noChangeShapeType="1"/>
            <a:stCxn id="16" idx="2"/>
          </p:cNvCxnSpPr>
          <p:nvPr/>
        </p:nvCxnSpPr>
        <p:spPr bwMode="auto">
          <a:xfrm>
            <a:off x="4416425" y="8394700"/>
            <a:ext cx="5610225" cy="1363663"/>
          </a:xfrm>
          <a:prstGeom prst="straightConnector1">
            <a:avLst/>
          </a:prstGeom>
          <a:noFill/>
          <a:ln w="19050">
            <a:solidFill>
              <a:srgbClr val="7F7F7F"/>
            </a:solidFill>
            <a:prstDash val="sysDash"/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Straight Arrow Connector 56">
            <a:extLst>
              <a:ext uri="{FF2B5EF4-FFF2-40B4-BE49-F238E27FC236}">
                <a16:creationId xmlns="" xmlns:a16="http://schemas.microsoft.com/office/drawing/2014/main" id="{F4F078F3-F798-FE4D-AB11-09D1DFECD15D}"/>
              </a:ext>
            </a:extLst>
          </p:cNvPr>
          <p:cNvCxnSpPr>
            <a:cxnSpLocks noChangeShapeType="1"/>
            <a:stCxn id="30" idx="2"/>
          </p:cNvCxnSpPr>
          <p:nvPr/>
        </p:nvCxnSpPr>
        <p:spPr bwMode="auto">
          <a:xfrm flipH="1">
            <a:off x="13277850" y="8394700"/>
            <a:ext cx="5718175" cy="1328738"/>
          </a:xfrm>
          <a:prstGeom prst="straightConnector1">
            <a:avLst/>
          </a:prstGeom>
          <a:noFill/>
          <a:ln w="19050">
            <a:solidFill>
              <a:srgbClr val="7F7F7F"/>
            </a:solidFill>
            <a:prstDash val="sysDash"/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965DA580-2CEB-3E44-B317-E89E853E4FC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637963" y="2971800"/>
            <a:ext cx="12700" cy="102393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2539" name="Picture 2">
            <a:extLst>
              <a:ext uri="{FF2B5EF4-FFF2-40B4-BE49-F238E27FC236}">
                <a16:creationId xmlns="" xmlns:a16="http://schemas.microsoft.com/office/drawing/2014/main" id="{02BD8B3C-209D-3F49-BE2F-BFD8B0B84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00" b="28838"/>
          <a:stretch>
            <a:fillRect/>
          </a:stretch>
        </p:blipFill>
        <p:spPr bwMode="auto">
          <a:xfrm>
            <a:off x="19812000" y="9829800"/>
            <a:ext cx="3746500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55">
            <a:extLst>
              <a:ext uri="{FF2B5EF4-FFF2-40B4-BE49-F238E27FC236}">
                <a16:creationId xmlns="" xmlns:a16="http://schemas.microsoft.com/office/drawing/2014/main" id="{09B5F905-1FA5-6E4F-B139-D451EBB8C6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1050" y="1557338"/>
            <a:ext cx="3317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57">
            <a:extLst>
              <a:ext uri="{FF2B5EF4-FFF2-40B4-BE49-F238E27FC236}">
                <a16:creationId xmlns="" xmlns:a16="http://schemas.microsoft.com/office/drawing/2014/main" id="{6AFF66A0-7BE4-584F-B0F1-CECC4CBA1D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1976438"/>
            <a:ext cx="2827337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Process 4">
            <a:extLst>
              <a:ext uri="{FF2B5EF4-FFF2-40B4-BE49-F238E27FC236}">
                <a16:creationId xmlns="" xmlns:a16="http://schemas.microsoft.com/office/drawing/2014/main" id="{9C5DEA54-5C44-3543-B044-66432881B3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9825" y="2667000"/>
            <a:ext cx="16971963" cy="790733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lIns="243835" tIns="121917" rIns="243835" bIns="121917" anchor="ctr"/>
          <a:lstStyle/>
          <a:p>
            <a:pPr algn="ctr">
              <a:defRPr/>
            </a:pPr>
            <a:r>
              <a:rPr lang="en-US" sz="6000" b="1" dirty="0">
                <a:solidFill>
                  <a:srgbClr val="C00000"/>
                </a:solidFill>
                <a:latin typeface="+mn-lt"/>
                <a:ea typeface="+mn-ea"/>
                <a:sym typeface="Gill Sans" charset="0"/>
              </a:rPr>
              <a:t>Docker</a:t>
            </a:r>
            <a:r>
              <a:rPr lang="en-US" sz="6000" b="1" dirty="0">
                <a:solidFill>
                  <a:schemeClr val="lt1"/>
                </a:solidFill>
                <a:latin typeface="+mn-lt"/>
                <a:ea typeface="+mn-ea"/>
                <a:sym typeface="Gill Sans" charset="0"/>
              </a:rPr>
              <a:t> </a:t>
            </a:r>
            <a:r>
              <a:rPr lang="en-US" sz="6000" dirty="0">
                <a:solidFill>
                  <a:schemeClr val="tx1"/>
                </a:solidFill>
                <a:latin typeface="+mn-lt"/>
                <a:ea typeface="+mn-ea"/>
                <a:sym typeface="Gill Sans" charset="0"/>
              </a:rPr>
              <a:t>is a computer program that </a:t>
            </a:r>
          </a:p>
          <a:p>
            <a:pPr algn="ctr">
              <a:defRPr/>
            </a:pPr>
            <a:r>
              <a:rPr lang="en-US" sz="6000" dirty="0">
                <a:solidFill>
                  <a:schemeClr val="tx1"/>
                </a:solidFill>
                <a:latin typeface="+mn-lt"/>
                <a:ea typeface="+mn-ea"/>
                <a:sym typeface="Gill Sans" charset="0"/>
              </a:rPr>
              <a:t>performs operating-system-level virtualization also known as </a:t>
            </a:r>
            <a:r>
              <a:rPr lang="en-US" sz="6000" i="1" dirty="0">
                <a:solidFill>
                  <a:schemeClr val="tx1"/>
                </a:solidFill>
                <a:latin typeface="+mn-lt"/>
                <a:ea typeface="+mn-ea"/>
                <a:sym typeface="Gill Sans" charset="0"/>
              </a:rPr>
              <a:t>containerization</a:t>
            </a:r>
            <a:r>
              <a:rPr lang="en-US" sz="6000" dirty="0">
                <a:solidFill>
                  <a:schemeClr val="tx1"/>
                </a:solidFill>
                <a:latin typeface="+mn-lt"/>
                <a:ea typeface="+mn-ea"/>
                <a:sym typeface="Gill Sans" charset="0"/>
              </a:rPr>
              <a:t>. </a:t>
            </a:r>
            <a:endParaRPr lang="en-US" sz="6000" dirty="0" smtClean="0">
              <a:solidFill>
                <a:schemeClr val="tx1"/>
              </a:solidFill>
              <a:latin typeface="+mn-lt"/>
              <a:ea typeface="+mn-ea"/>
              <a:sym typeface="Gill Sans" charset="0"/>
            </a:endParaRPr>
          </a:p>
          <a:p>
            <a:pPr algn="ctr">
              <a:defRPr/>
            </a:pPr>
            <a:endParaRPr lang="en-US" sz="6000" b="1" dirty="0">
              <a:solidFill>
                <a:schemeClr val="tx1"/>
              </a:solidFill>
              <a:latin typeface="+mn-lt"/>
              <a:ea typeface="+mn-ea"/>
              <a:sym typeface="Gill Sans" charset="0"/>
            </a:endParaRPr>
          </a:p>
          <a:p>
            <a:pPr algn="ctr">
              <a:defRPr/>
            </a:pPr>
            <a:r>
              <a:rPr lang="en-US" sz="6000" b="1" dirty="0" smtClean="0">
                <a:solidFill>
                  <a:srgbClr val="C00000"/>
                </a:solidFill>
                <a:latin typeface="+mn-lt"/>
                <a:ea typeface="+mn-ea"/>
                <a:sym typeface="Gill Sans" charset="0"/>
              </a:rPr>
              <a:t>Containerization</a:t>
            </a:r>
            <a:r>
              <a:rPr lang="en-US" sz="6000" dirty="0" smtClean="0">
                <a:solidFill>
                  <a:schemeClr val="lt1"/>
                </a:solidFill>
                <a:latin typeface="+mn-lt"/>
                <a:ea typeface="+mn-ea"/>
                <a:sym typeface="Gill Sans" charset="0"/>
              </a:rPr>
              <a:t> </a:t>
            </a:r>
            <a:r>
              <a:rPr lang="en-US" sz="6000" dirty="0">
                <a:solidFill>
                  <a:schemeClr val="tx1"/>
                </a:solidFill>
                <a:latin typeface="+mn-lt"/>
                <a:ea typeface="+mn-ea"/>
                <a:sym typeface="Gill Sans" charset="0"/>
              </a:rPr>
              <a:t>allows the existence of multiple isolated user-space instances.</a:t>
            </a:r>
          </a:p>
        </p:txBody>
      </p:sp>
      <p:sp>
        <p:nvSpPr>
          <p:cNvPr id="23554" name="Title 1">
            <a:extLst>
              <a:ext uri="{FF2B5EF4-FFF2-40B4-BE49-F238E27FC236}">
                <a16:creationId xmlns="" xmlns:a16="http://schemas.microsoft.com/office/drawing/2014/main" id="{76FC4455-AE93-014F-A209-3BA019F30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Docker Containers</a:t>
            </a:r>
          </a:p>
        </p:txBody>
      </p:sp>
      <p:sp>
        <p:nvSpPr>
          <p:cNvPr id="23555" name="TextBox 6">
            <a:extLst>
              <a:ext uri="{FF2B5EF4-FFF2-40B4-BE49-F238E27FC236}">
                <a16:creationId xmlns="" xmlns:a16="http://schemas.microsoft.com/office/drawing/2014/main" id="{D36FD96E-9FD4-334B-892D-C40344E872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325" y="11715690"/>
            <a:ext cx="195754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r>
              <a:rPr lang="en-US" altLang="en-US" sz="2000" b="1" dirty="0">
                <a:solidFill>
                  <a:schemeClr val="bg2"/>
                </a:solidFill>
                <a:latin typeface="Calibri" panose="020F0502020204030204" pitchFamily="34" charset="0"/>
              </a:rPr>
              <a:t>Source</a:t>
            </a:r>
            <a:r>
              <a:rPr lang="en-US" altLang="en-US" sz="2000" dirty="0">
                <a:solidFill>
                  <a:schemeClr val="bg2"/>
                </a:solidFill>
                <a:latin typeface="Calibri" panose="020F0502020204030204" pitchFamily="34" charset="0"/>
              </a:rPr>
              <a:t>: </a:t>
            </a:r>
            <a:r>
              <a:rPr lang="en-US" altLang="en-US" sz="2000" u="sng" dirty="0">
                <a:solidFill>
                  <a:schemeClr val="bg2"/>
                </a:solidFill>
                <a:latin typeface="Calibri" panose="020F0502020204030204" pitchFamily="34" charset="0"/>
              </a:rPr>
              <a:t>https://</a:t>
            </a:r>
            <a:r>
              <a:rPr lang="en-US" altLang="en-US" sz="2000" u="sng" dirty="0" err="1">
                <a:solidFill>
                  <a:schemeClr val="bg2"/>
                </a:solidFill>
                <a:latin typeface="Calibri" panose="020F0502020204030204" pitchFamily="34" charset="0"/>
              </a:rPr>
              <a:t>en.wikipedia.org</a:t>
            </a:r>
            <a:r>
              <a:rPr lang="en-US" altLang="en-US" sz="2000" u="sng" dirty="0">
                <a:solidFill>
                  <a:schemeClr val="bg2"/>
                </a:solidFill>
                <a:latin typeface="Calibri" panose="020F0502020204030204" pitchFamily="34" charset="0"/>
              </a:rPr>
              <a:t>/wiki/docker_(software</a:t>
            </a:r>
            <a:r>
              <a:rPr lang="en-US" altLang="en-US" sz="2000" dirty="0">
                <a:solidFill>
                  <a:schemeClr val="bg2"/>
                </a:solidFill>
                <a:latin typeface="Calibri" panose="020F0502020204030204" pitchFamily="34" charset="0"/>
              </a:rPr>
              <a:t>)</a:t>
            </a:r>
            <a:endParaRPr lang="en-US" altLang="en-US" sz="2000" u="sng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="" xmlns:a16="http://schemas.microsoft.com/office/drawing/2014/main" id="{6E708E60-86B6-664F-8705-C03F0EA7F1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792" y="237744"/>
            <a:ext cx="21945600" cy="1835150"/>
          </a:xfrm>
        </p:spPr>
        <p:txBody>
          <a:bodyPr/>
          <a:lstStyle/>
          <a:p>
            <a:r>
              <a:rPr lang="en-US" altLang="en-US" b="1" dirty="0"/>
              <a:t>Big Data / ML / DL Deployment Models</a:t>
            </a:r>
          </a:p>
        </p:txBody>
      </p:sp>
      <p:pic>
        <p:nvPicPr>
          <p:cNvPr id="24578" name="Picture 3">
            <a:extLst>
              <a:ext uri="{FF2B5EF4-FFF2-40B4-BE49-F238E27FC236}">
                <a16:creationId xmlns="" xmlns:a16="http://schemas.microsoft.com/office/drawing/2014/main" id="{E18B31EF-2E6A-5143-B548-857DDD0CB2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319338"/>
            <a:ext cx="10101263" cy="987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="" xmlns:a16="http://schemas.microsoft.com/office/drawing/2014/main" id="{D112F099-72C6-C242-9FAB-E17CC90391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5800" y="2319338"/>
            <a:ext cx="10668000" cy="930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="" xmlns:a16="http://schemas.microsoft.com/office/drawing/2014/main" id="{38A09A00-003A-F04D-AAFC-7976CD3B9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Running Big Data / ML / DL on Docker</a:t>
            </a:r>
          </a:p>
        </p:txBody>
      </p:sp>
      <p:pic>
        <p:nvPicPr>
          <p:cNvPr id="25602" name="Picture 1">
            <a:extLst>
              <a:ext uri="{FF2B5EF4-FFF2-40B4-BE49-F238E27FC236}">
                <a16:creationId xmlns="" xmlns:a16="http://schemas.microsoft.com/office/drawing/2014/main" id="{36C2B3D5-7825-1041-9D46-A48F1274D6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057400"/>
            <a:ext cx="20726400" cy="1005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>
            <a:extLst>
              <a:ext uri="{FF2B5EF4-FFF2-40B4-BE49-F238E27FC236}">
                <a16:creationId xmlns="" xmlns:a16="http://schemas.microsoft.com/office/drawing/2014/main" id="{4B446DEF-3969-7845-BAF4-60850FECC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Agenda</a:t>
            </a:r>
            <a:endParaRPr lang="en-US" altLang="en-US" sz="7200" dirty="0">
              <a:latin typeface="Arial Black" panose="020B0604020202020204" pitchFamily="34" charset="0"/>
            </a:endParaRPr>
          </a:p>
        </p:txBody>
      </p:sp>
      <p:sp>
        <p:nvSpPr>
          <p:cNvPr id="7170" name="Content Placeholder 2">
            <a:extLst>
              <a:ext uri="{FF2B5EF4-FFF2-40B4-BE49-F238E27FC236}">
                <a16:creationId xmlns="" xmlns:a16="http://schemas.microsoft.com/office/drawing/2014/main" id="{583398B4-83BA-434C-9562-E267CC834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2438400"/>
            <a:ext cx="23012400" cy="9982200"/>
          </a:xfrm>
        </p:spPr>
        <p:txBody>
          <a:bodyPr/>
          <a:lstStyle/>
          <a:p>
            <a:r>
              <a:rPr lang="en-US" altLang="en-US" sz="6000" dirty="0" smtClean="0"/>
              <a:t> Big </a:t>
            </a:r>
            <a:r>
              <a:rPr lang="en-US" altLang="en-US" sz="6000" dirty="0"/>
              <a:t>Data, Machine Learning, and Deep Learning</a:t>
            </a:r>
          </a:p>
          <a:p>
            <a:r>
              <a:rPr lang="en-US" altLang="en-US" sz="6000" dirty="0" smtClean="0"/>
              <a:t> Deep Learning with </a:t>
            </a:r>
            <a:r>
              <a:rPr lang="en-US" altLang="en-US" sz="6000" dirty="0"/>
              <a:t>GPUs and Docker Containers</a:t>
            </a:r>
          </a:p>
          <a:p>
            <a:r>
              <a:rPr lang="en-US" altLang="en-US" sz="6000" dirty="0" smtClean="0"/>
              <a:t> Example </a:t>
            </a:r>
            <a:r>
              <a:rPr lang="en-US" altLang="en-US" sz="6000" dirty="0"/>
              <a:t>with </a:t>
            </a:r>
            <a:r>
              <a:rPr lang="en-US" altLang="en-US" sz="6000" dirty="0" err="1" smtClean="0"/>
              <a:t>TensorFlow</a:t>
            </a:r>
            <a:r>
              <a:rPr lang="en-US" altLang="en-US" sz="6000" dirty="0" smtClean="0"/>
              <a:t> </a:t>
            </a:r>
            <a:r>
              <a:rPr lang="en-US" altLang="en-US" sz="6000" dirty="0"/>
              <a:t>+ Spark: Image Classification</a:t>
            </a:r>
          </a:p>
          <a:p>
            <a:r>
              <a:rPr lang="en-US" altLang="en-US" sz="6000" dirty="0" smtClean="0"/>
              <a:t> Distributed </a:t>
            </a:r>
            <a:r>
              <a:rPr lang="en-US" altLang="en-US" sz="6000" dirty="0"/>
              <a:t>TensorFlow + Spark with GPUs and Docker</a:t>
            </a:r>
          </a:p>
          <a:p>
            <a:r>
              <a:rPr lang="en-US" altLang="en-US" sz="6000" dirty="0" smtClean="0"/>
              <a:t> Key </a:t>
            </a:r>
            <a:r>
              <a:rPr lang="en-US" altLang="en-US" sz="6000" dirty="0"/>
              <a:t>Takeaways and Recommendations</a:t>
            </a:r>
          </a:p>
          <a:p>
            <a:r>
              <a:rPr lang="en-US" altLang="en-US" sz="6000" dirty="0" smtClean="0"/>
              <a:t> Q </a:t>
            </a:r>
            <a:r>
              <a:rPr lang="en-US" altLang="en-US" sz="6000" dirty="0"/>
              <a:t>&amp; A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an 35">
            <a:extLst>
              <a:ext uri="{FF2B5EF4-FFF2-40B4-BE49-F238E27FC236}">
                <a16:creationId xmlns="" xmlns:a16="http://schemas.microsoft.com/office/drawing/2014/main" id="{BAA915BE-262D-0348-950A-ABA280052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1750" y="10031413"/>
            <a:ext cx="15613063" cy="2047875"/>
          </a:xfrm>
          <a:prstGeom prst="can">
            <a:avLst>
              <a:gd name="adj" fmla="val 25000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sym typeface="Gill Sans" charset="0"/>
              </a:rPr>
              <a:t>HDFS Data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="" xmlns:a16="http://schemas.microsoft.com/office/drawing/2014/main" id="{B906654A-1F50-A34E-A62C-801C5047535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622088" y="8269288"/>
            <a:ext cx="0" cy="2100262"/>
          </a:xfrm>
          <a:prstGeom prst="straightConnector1">
            <a:avLst/>
          </a:prstGeom>
          <a:noFill/>
          <a:ln w="19050">
            <a:solidFill>
              <a:srgbClr val="7F7F7F"/>
            </a:solidFill>
            <a:prstDash val="sysDash"/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27" name="Title 1">
            <a:extLst>
              <a:ext uri="{FF2B5EF4-FFF2-40B4-BE49-F238E27FC236}">
                <a16:creationId xmlns="" xmlns:a16="http://schemas.microsoft.com/office/drawing/2014/main" id="{C3BF8A76-C889-A347-B8E7-AB9AD9473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TensorFlow with Spark on Docker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614FD60-C35A-4345-BFFC-7B2025179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9788" y="2432050"/>
            <a:ext cx="6354762" cy="1036638"/>
          </a:xfrm>
          <a:prstGeom prst="rect">
            <a:avLst/>
          </a:prstGeom>
          <a:solidFill>
            <a:schemeClr val="bg2"/>
          </a:solidFill>
          <a:ln w="38100">
            <a:solidFill>
              <a:schemeClr val="bg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chemeClr val="bg1"/>
                </a:solidFill>
                <a:latin typeface="+mn-lt"/>
                <a:ea typeface="+mn-ea"/>
                <a:sym typeface="Gill Sans" charset="0"/>
              </a:rPr>
              <a:t>Spark Driver</a:t>
            </a:r>
          </a:p>
        </p:txBody>
      </p:sp>
      <p:grpSp>
        <p:nvGrpSpPr>
          <p:cNvPr id="26629" name="Group 34">
            <a:extLst>
              <a:ext uri="{FF2B5EF4-FFF2-40B4-BE49-F238E27FC236}">
                <a16:creationId xmlns="" xmlns:a16="http://schemas.microsoft.com/office/drawing/2014/main" id="{E3DC990D-4423-5F45-8A7A-51BCC52A7414}"/>
              </a:ext>
            </a:extLst>
          </p:cNvPr>
          <p:cNvGrpSpPr>
            <a:grpSpLocks/>
          </p:cNvGrpSpPr>
          <p:nvPr/>
        </p:nvGrpSpPr>
        <p:grpSpPr bwMode="auto">
          <a:xfrm>
            <a:off x="1200150" y="4494213"/>
            <a:ext cx="20904200" cy="4445000"/>
            <a:chOff x="828889" y="2229048"/>
            <a:chExt cx="7838770" cy="2113844"/>
          </a:xfrm>
        </p:grpSpPr>
        <p:grpSp>
          <p:nvGrpSpPr>
            <p:cNvPr id="26647" name="Group 21">
              <a:extLst>
                <a:ext uri="{FF2B5EF4-FFF2-40B4-BE49-F238E27FC236}">
                  <a16:creationId xmlns="" xmlns:a16="http://schemas.microsoft.com/office/drawing/2014/main" id="{3FA739A0-5D02-8643-AD90-54D0ABFC1B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8889" y="2229048"/>
              <a:ext cx="2370667" cy="2113844"/>
              <a:chOff x="828889" y="2350742"/>
              <a:chExt cx="2370667" cy="2113844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="" xmlns:a16="http://schemas.microsoft.com/office/drawing/2014/main" id="{FDEC8837-38B6-2E41-BD59-4AE46D2572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8889" y="2350742"/>
                <a:ext cx="2369847" cy="2113844"/>
              </a:xfrm>
              <a:prstGeom prst="rect">
                <a:avLst/>
              </a:prstGeom>
              <a:solidFill>
                <a:schemeClr val="bg2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/>
              <a:lstStyle/>
              <a:p>
                <a:pPr algn="ctr">
                  <a:defRPr/>
                </a:pPr>
                <a:r>
                  <a:rPr lang="en-US" sz="3600" dirty="0">
                    <a:solidFill>
                      <a:schemeClr val="bg1"/>
                    </a:solidFill>
                    <a:latin typeface="+mn-lt"/>
                    <a:ea typeface="+mn-ea"/>
                    <a:sym typeface="Gill Sans" charset="0"/>
                  </a:rPr>
                  <a:t>Spark Executor</a:t>
                </a:r>
              </a:p>
            </p:txBody>
          </p:sp>
          <p:grpSp>
            <p:nvGrpSpPr>
              <p:cNvPr id="26661" name="Group 20">
                <a:extLst>
                  <a:ext uri="{FF2B5EF4-FFF2-40B4-BE49-F238E27FC236}">
                    <a16:creationId xmlns="" xmlns:a16="http://schemas.microsoft.com/office/drawing/2014/main" id="{8A318751-A05F-0D43-92FF-CD055F0F439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70759" y="2845630"/>
                <a:ext cx="1886928" cy="1341422"/>
                <a:chOff x="1070759" y="2845630"/>
                <a:chExt cx="1886928" cy="1341422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="" xmlns:a16="http://schemas.microsoft.com/office/drawing/2014/main" id="{1DA58593-1743-A440-9AFD-07D6D2119A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69981" y="2845985"/>
                  <a:ext cx="1887662" cy="45523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4000" dirty="0">
                      <a:solidFill>
                        <a:schemeClr val="tx1"/>
                      </a:solidFill>
                      <a:latin typeface="+mn-lt"/>
                      <a:ea typeface="+mn-ea"/>
                      <a:sym typeface="Gill Sans" charset="0"/>
                    </a:rPr>
                    <a:t>Parameter  Server</a:t>
                  </a: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="" xmlns:a16="http://schemas.microsoft.com/office/drawing/2014/main" id="{AAC4188B-381E-5B48-9939-469F4FC97F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34868" y="3304991"/>
                  <a:ext cx="1757890" cy="45523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4000" dirty="0" err="1">
                      <a:solidFill>
                        <a:schemeClr val="tx1"/>
                      </a:solidFill>
                      <a:latin typeface="+mn-lt"/>
                      <a:ea typeface="+mn-ea"/>
                      <a:sym typeface="Gill Sans" charset="0"/>
                    </a:rPr>
                    <a:t>TensorFlow</a:t>
                  </a:r>
                  <a:r>
                    <a:rPr lang="en-US" sz="4000" dirty="0">
                      <a:solidFill>
                        <a:schemeClr val="tx1"/>
                      </a:solidFill>
                      <a:latin typeface="+mn-lt"/>
                      <a:ea typeface="+mn-ea"/>
                      <a:sym typeface="Gill Sans" charset="0"/>
                    </a:rPr>
                    <a:t> Core</a:t>
                  </a: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="" xmlns:a16="http://schemas.microsoft.com/office/drawing/2014/main" id="{E6729D5A-AAC7-E845-B8E7-F3A75A6216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8088" y="3760222"/>
                  <a:ext cx="1611448" cy="426544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4000" dirty="0">
                      <a:solidFill>
                        <a:schemeClr val="bg1"/>
                      </a:solidFill>
                      <a:latin typeface="+mn-lt"/>
                      <a:ea typeface="+mn-ea"/>
                      <a:sym typeface="Gill Sans" charset="0"/>
                    </a:rPr>
                    <a:t>GPU</a:t>
                  </a:r>
                </a:p>
              </p:txBody>
            </p:sp>
          </p:grpSp>
        </p:grpSp>
        <p:grpSp>
          <p:nvGrpSpPr>
            <p:cNvPr id="26648" name="Group 22">
              <a:extLst>
                <a:ext uri="{FF2B5EF4-FFF2-40B4-BE49-F238E27FC236}">
                  <a16:creationId xmlns="" xmlns:a16="http://schemas.microsoft.com/office/drawing/2014/main" id="{5E36C334-8B2F-DD4A-B0FB-AFE2714E02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62940" y="2229048"/>
              <a:ext cx="2370667" cy="2113844"/>
              <a:chOff x="828889" y="2350742"/>
              <a:chExt cx="2370667" cy="2113844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="" xmlns:a16="http://schemas.microsoft.com/office/drawing/2014/main" id="{07A47E48-12B9-7C43-A8E1-6A8709B4F7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8407" y="2350742"/>
                <a:ext cx="2371633" cy="2113844"/>
              </a:xfrm>
              <a:prstGeom prst="rect">
                <a:avLst/>
              </a:prstGeom>
              <a:solidFill>
                <a:schemeClr val="bg2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/>
              <a:lstStyle/>
              <a:p>
                <a:pPr algn="ctr">
                  <a:defRPr/>
                </a:pPr>
                <a:r>
                  <a:rPr lang="en-US" sz="4000" dirty="0">
                    <a:solidFill>
                      <a:schemeClr val="bg1"/>
                    </a:solidFill>
                    <a:latin typeface="+mn-lt"/>
                    <a:ea typeface="+mn-ea"/>
                    <a:sym typeface="Gill Sans" charset="0"/>
                  </a:rPr>
                  <a:t>Spark Executor</a:t>
                </a:r>
              </a:p>
            </p:txBody>
          </p:sp>
          <p:grpSp>
            <p:nvGrpSpPr>
              <p:cNvPr id="26656" name="Group 24">
                <a:extLst>
                  <a:ext uri="{FF2B5EF4-FFF2-40B4-BE49-F238E27FC236}">
                    <a16:creationId xmlns="" xmlns:a16="http://schemas.microsoft.com/office/drawing/2014/main" id="{E395E4F8-849A-6B45-8DFD-644B8E020B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70759" y="2845630"/>
                <a:ext cx="1886928" cy="1341422"/>
                <a:chOff x="1070759" y="2845630"/>
                <a:chExt cx="1886928" cy="1341422"/>
              </a:xfrm>
            </p:grpSpPr>
            <p:sp>
              <p:nvSpPr>
                <p:cNvPr id="26" name="Rectangle 25">
                  <a:extLst>
                    <a:ext uri="{FF2B5EF4-FFF2-40B4-BE49-F238E27FC236}">
                      <a16:creationId xmlns="" xmlns:a16="http://schemas.microsoft.com/office/drawing/2014/main" id="{91A5418A-4327-874C-9C2F-D27706D327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69499" y="2845985"/>
                  <a:ext cx="1889448" cy="45523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4000" dirty="0" err="1">
                      <a:solidFill>
                        <a:schemeClr val="tx1"/>
                      </a:solidFill>
                      <a:latin typeface="+mn-lt"/>
                      <a:ea typeface="+mn-ea"/>
                      <a:sym typeface="Gill Sans" charset="0"/>
                    </a:rPr>
                    <a:t>TensorFlow</a:t>
                  </a:r>
                  <a:r>
                    <a:rPr lang="en-US" sz="4000" dirty="0">
                      <a:solidFill>
                        <a:schemeClr val="tx1"/>
                      </a:solidFill>
                      <a:latin typeface="+mn-lt"/>
                      <a:ea typeface="+mn-ea"/>
                      <a:sym typeface="Gill Sans" charset="0"/>
                    </a:rPr>
                    <a:t> </a:t>
                  </a:r>
                  <a:r>
                    <a:rPr lang="en-US" sz="4000" dirty="0" err="1">
                      <a:solidFill>
                        <a:schemeClr val="tx1"/>
                      </a:solidFill>
                      <a:latin typeface="+mn-lt"/>
                      <a:ea typeface="+mn-ea"/>
                      <a:sym typeface="Gill Sans" charset="0"/>
                    </a:rPr>
                    <a:t>Algo</a:t>
                  </a:r>
                  <a:endParaRPr lang="en-US" sz="4000" dirty="0">
                    <a:solidFill>
                      <a:schemeClr val="tx1"/>
                    </a:solidFill>
                    <a:latin typeface="+mn-lt"/>
                    <a:ea typeface="+mn-ea"/>
                    <a:sym typeface="Gill Sans" charset="0"/>
                  </a:endParaRPr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="" xmlns:a16="http://schemas.microsoft.com/office/drawing/2014/main" id="{1706D92A-2931-0D43-9E08-6A832CDFAC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34981" y="3304991"/>
                  <a:ext cx="1758485" cy="45523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4000" dirty="0" err="1">
                      <a:solidFill>
                        <a:schemeClr val="tx1"/>
                      </a:solidFill>
                      <a:latin typeface="+mn-lt"/>
                      <a:ea typeface="+mn-ea"/>
                      <a:sym typeface="Gill Sans" charset="0"/>
                    </a:rPr>
                    <a:t>TensorFlow</a:t>
                  </a:r>
                  <a:r>
                    <a:rPr lang="en-US" sz="4000" dirty="0">
                      <a:solidFill>
                        <a:schemeClr val="tx1"/>
                      </a:solidFill>
                      <a:latin typeface="+mn-lt"/>
                      <a:ea typeface="+mn-ea"/>
                      <a:sym typeface="Gill Sans" charset="0"/>
                    </a:rPr>
                    <a:t> Core</a:t>
                  </a:r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="" xmlns:a16="http://schemas.microsoft.com/office/drawing/2014/main" id="{29C1E30A-697E-4041-A5F9-A12F23B008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7606" y="3760222"/>
                  <a:ext cx="1613234" cy="426544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4000" dirty="0">
                      <a:solidFill>
                        <a:schemeClr val="bg1"/>
                      </a:solidFill>
                      <a:latin typeface="+mn-lt"/>
                      <a:ea typeface="+mn-ea"/>
                      <a:sym typeface="Gill Sans" charset="0"/>
                    </a:rPr>
                    <a:t>GPU</a:t>
                  </a:r>
                </a:p>
              </p:txBody>
            </p:sp>
          </p:grpSp>
        </p:grpSp>
        <p:grpSp>
          <p:nvGrpSpPr>
            <p:cNvPr id="26649" name="Group 28">
              <a:extLst>
                <a:ext uri="{FF2B5EF4-FFF2-40B4-BE49-F238E27FC236}">
                  <a16:creationId xmlns="" xmlns:a16="http://schemas.microsoft.com/office/drawing/2014/main" id="{A0E8FFA7-DF45-F847-A7D8-41BB187BD5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96992" y="2229048"/>
              <a:ext cx="2370667" cy="2113844"/>
              <a:chOff x="828889" y="2350742"/>
              <a:chExt cx="2370667" cy="2113844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="" xmlns:a16="http://schemas.microsoft.com/office/drawing/2014/main" id="{EDF30BAC-BF6A-5144-8D15-6C1DBBECD2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9709" y="2350742"/>
                <a:ext cx="2369847" cy="2113844"/>
              </a:xfrm>
              <a:prstGeom prst="rect">
                <a:avLst/>
              </a:prstGeom>
              <a:solidFill>
                <a:schemeClr val="bg2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/>
              <a:lstStyle/>
              <a:p>
                <a:pPr algn="ctr">
                  <a:defRPr/>
                </a:pPr>
                <a:r>
                  <a:rPr lang="en-US" sz="4000" dirty="0">
                    <a:solidFill>
                      <a:schemeClr val="bg1"/>
                    </a:solidFill>
                    <a:latin typeface="+mn-lt"/>
                    <a:ea typeface="+mn-ea"/>
                    <a:sym typeface="Gill Sans" charset="0"/>
                  </a:rPr>
                  <a:t>Spark Executor</a:t>
                </a:r>
              </a:p>
            </p:txBody>
          </p:sp>
          <p:grpSp>
            <p:nvGrpSpPr>
              <p:cNvPr id="26651" name="Group 30">
                <a:extLst>
                  <a:ext uri="{FF2B5EF4-FFF2-40B4-BE49-F238E27FC236}">
                    <a16:creationId xmlns="" xmlns:a16="http://schemas.microsoft.com/office/drawing/2014/main" id="{D2785DA1-7130-364F-9E9F-296E349611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70759" y="2845630"/>
                <a:ext cx="1886928" cy="1341422"/>
                <a:chOff x="1070759" y="2845630"/>
                <a:chExt cx="1886928" cy="1341422"/>
              </a:xfrm>
            </p:grpSpPr>
            <p:sp>
              <p:nvSpPr>
                <p:cNvPr id="32" name="Rectangle 31">
                  <a:extLst>
                    <a:ext uri="{FF2B5EF4-FFF2-40B4-BE49-F238E27FC236}">
                      <a16:creationId xmlns="" xmlns:a16="http://schemas.microsoft.com/office/drawing/2014/main" id="{26C7064C-BCD8-BF4F-B80A-CD68C1BE4A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70801" y="2845985"/>
                  <a:ext cx="1887663" cy="45523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4000" dirty="0" err="1">
                      <a:solidFill>
                        <a:schemeClr val="tx1"/>
                      </a:solidFill>
                      <a:latin typeface="+mn-lt"/>
                      <a:ea typeface="+mn-ea"/>
                      <a:sym typeface="Gill Sans" charset="0"/>
                    </a:rPr>
                    <a:t>TensorFlow</a:t>
                  </a:r>
                  <a:r>
                    <a:rPr lang="en-US" sz="4000" dirty="0">
                      <a:solidFill>
                        <a:schemeClr val="tx1"/>
                      </a:solidFill>
                      <a:latin typeface="+mn-lt"/>
                      <a:ea typeface="+mn-ea"/>
                      <a:sym typeface="Gill Sans" charset="0"/>
                    </a:rPr>
                    <a:t> </a:t>
                  </a:r>
                  <a:r>
                    <a:rPr lang="en-US" sz="4000" dirty="0" err="1">
                      <a:solidFill>
                        <a:schemeClr val="tx1"/>
                      </a:solidFill>
                      <a:latin typeface="+mn-lt"/>
                      <a:ea typeface="+mn-ea"/>
                      <a:sym typeface="Gill Sans" charset="0"/>
                    </a:rPr>
                    <a:t>Algo</a:t>
                  </a:r>
                  <a:endParaRPr lang="en-US" sz="4000" dirty="0">
                    <a:solidFill>
                      <a:schemeClr val="tx1"/>
                    </a:solidFill>
                    <a:latin typeface="+mn-lt"/>
                    <a:ea typeface="+mn-ea"/>
                    <a:sym typeface="Gill Sans" charset="0"/>
                  </a:endParaRPr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="" xmlns:a16="http://schemas.microsoft.com/office/drawing/2014/main" id="{A684E396-FFAF-B24D-B3C0-F53037EC0E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35688" y="3304991"/>
                  <a:ext cx="1757889" cy="45523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4000" dirty="0" err="1">
                      <a:solidFill>
                        <a:schemeClr val="tx1"/>
                      </a:solidFill>
                      <a:latin typeface="+mn-lt"/>
                      <a:ea typeface="+mn-ea"/>
                      <a:sym typeface="Gill Sans" charset="0"/>
                    </a:rPr>
                    <a:t>TensorFlow</a:t>
                  </a:r>
                  <a:r>
                    <a:rPr lang="en-US" sz="4000" dirty="0">
                      <a:solidFill>
                        <a:schemeClr val="tx1"/>
                      </a:solidFill>
                      <a:latin typeface="+mn-lt"/>
                      <a:ea typeface="+mn-ea"/>
                      <a:sym typeface="Gill Sans" charset="0"/>
                    </a:rPr>
                    <a:t> Core</a:t>
                  </a:r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="" xmlns:a16="http://schemas.microsoft.com/office/drawing/2014/main" id="{48152D41-F2A3-C74E-858B-A34BC1C41D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8908" y="3760222"/>
                  <a:ext cx="1611448" cy="426544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4000" dirty="0">
                      <a:solidFill>
                        <a:schemeClr val="bg1"/>
                      </a:solidFill>
                      <a:latin typeface="+mn-lt"/>
                      <a:ea typeface="+mn-ea"/>
                      <a:sym typeface="Gill Sans" charset="0"/>
                    </a:rPr>
                    <a:t>GPU</a:t>
                  </a:r>
                </a:p>
              </p:txBody>
            </p:sp>
          </p:grpSp>
        </p:grpSp>
      </p:grpSp>
      <p:cxnSp>
        <p:nvCxnSpPr>
          <p:cNvPr id="38" name="Elbow Connector 37">
            <a:extLst>
              <a:ext uri="{FF2B5EF4-FFF2-40B4-BE49-F238E27FC236}">
                <a16:creationId xmlns="" xmlns:a16="http://schemas.microsoft.com/office/drawing/2014/main" id="{0C1D1A29-FD51-BB45-9E5B-A4A7DEA587D1}"/>
              </a:ext>
            </a:extLst>
          </p:cNvPr>
          <p:cNvCxnSpPr>
            <a:cxnSpLocks noChangeShapeType="1"/>
            <a:stCxn id="8" idx="3"/>
            <a:endCxn id="30" idx="0"/>
          </p:cNvCxnSpPr>
          <p:nvPr/>
        </p:nvCxnSpPr>
        <p:spPr bwMode="auto">
          <a:xfrm>
            <a:off x="14814550" y="2951163"/>
            <a:ext cx="4129088" cy="1543050"/>
          </a:xfrm>
          <a:prstGeom prst="bentConnector2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Elbow Connector 38">
            <a:extLst>
              <a:ext uri="{FF2B5EF4-FFF2-40B4-BE49-F238E27FC236}">
                <a16:creationId xmlns="" xmlns:a16="http://schemas.microsoft.com/office/drawing/2014/main" id="{FFC066DD-51F0-B243-9097-CAD445F88061}"/>
              </a:ext>
            </a:extLst>
          </p:cNvPr>
          <p:cNvCxnSpPr>
            <a:cxnSpLocks noChangeShapeType="1"/>
            <a:stCxn id="8" idx="1"/>
            <a:endCxn id="16" idx="0"/>
          </p:cNvCxnSpPr>
          <p:nvPr/>
        </p:nvCxnSpPr>
        <p:spPr bwMode="auto">
          <a:xfrm rot="10800000" flipV="1">
            <a:off x="4362450" y="2947988"/>
            <a:ext cx="4097338" cy="1546225"/>
          </a:xfrm>
          <a:prstGeom prst="bentConnector2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Straight Arrow Connector 46">
            <a:extLst>
              <a:ext uri="{FF2B5EF4-FFF2-40B4-BE49-F238E27FC236}">
                <a16:creationId xmlns="" xmlns:a16="http://schemas.microsoft.com/office/drawing/2014/main" id="{7E841426-8BE9-0241-9C08-6998F38E9D7C}"/>
              </a:ext>
            </a:extLst>
          </p:cNvPr>
          <p:cNvCxnSpPr>
            <a:cxnSpLocks noChangeShapeType="1"/>
            <a:stCxn id="16" idx="2"/>
          </p:cNvCxnSpPr>
          <p:nvPr/>
        </p:nvCxnSpPr>
        <p:spPr bwMode="auto">
          <a:xfrm>
            <a:off x="4362450" y="8939213"/>
            <a:ext cx="5608638" cy="1362075"/>
          </a:xfrm>
          <a:prstGeom prst="straightConnector1">
            <a:avLst/>
          </a:prstGeom>
          <a:noFill/>
          <a:ln w="19050">
            <a:solidFill>
              <a:srgbClr val="7F7F7F"/>
            </a:solidFill>
            <a:prstDash val="sysDash"/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Straight Arrow Connector 56">
            <a:extLst>
              <a:ext uri="{FF2B5EF4-FFF2-40B4-BE49-F238E27FC236}">
                <a16:creationId xmlns="" xmlns:a16="http://schemas.microsoft.com/office/drawing/2014/main" id="{200D1EDB-E7A7-E240-9F9E-90561621156B}"/>
              </a:ext>
            </a:extLst>
          </p:cNvPr>
          <p:cNvCxnSpPr>
            <a:cxnSpLocks noChangeShapeType="1"/>
            <a:stCxn id="30" idx="2"/>
          </p:cNvCxnSpPr>
          <p:nvPr/>
        </p:nvCxnSpPr>
        <p:spPr bwMode="auto">
          <a:xfrm flipH="1">
            <a:off x="13222288" y="8939213"/>
            <a:ext cx="5719762" cy="1328737"/>
          </a:xfrm>
          <a:prstGeom prst="straightConnector1">
            <a:avLst/>
          </a:prstGeom>
          <a:noFill/>
          <a:ln w="19050">
            <a:solidFill>
              <a:srgbClr val="7F7F7F"/>
            </a:solidFill>
            <a:prstDash val="sysDash"/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337FE0C0-9D4D-B542-894D-DA8AA69F646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637963" y="3505200"/>
            <a:ext cx="12700" cy="102393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6635" name="Picture 2">
            <a:extLst>
              <a:ext uri="{FF2B5EF4-FFF2-40B4-BE49-F238E27FC236}">
                <a16:creationId xmlns="" xmlns:a16="http://schemas.microsoft.com/office/drawing/2014/main" id="{3C23B695-F6BD-974E-995B-D0BE71B73A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00" b="28838"/>
          <a:stretch>
            <a:fillRect/>
          </a:stretch>
        </p:blipFill>
        <p:spPr bwMode="auto">
          <a:xfrm>
            <a:off x="19772313" y="10377488"/>
            <a:ext cx="3746500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53">
            <a:extLst>
              <a:ext uri="{FF2B5EF4-FFF2-40B4-BE49-F238E27FC236}">
                <a16:creationId xmlns="" xmlns:a16="http://schemas.microsoft.com/office/drawing/2014/main" id="{AA2DAF7F-504D-444F-B302-99FE20650D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5488" y="2209800"/>
            <a:ext cx="3319462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54">
            <a:extLst>
              <a:ext uri="{FF2B5EF4-FFF2-40B4-BE49-F238E27FC236}">
                <a16:creationId xmlns="" xmlns:a16="http://schemas.microsoft.com/office/drawing/2014/main" id="{88534569-A67B-1743-9769-CFBEF7600E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2514600"/>
            <a:ext cx="2827337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7" name="Straight Arrow Connector 36">
            <a:extLst>
              <a:ext uri="{FF2B5EF4-FFF2-40B4-BE49-F238E27FC236}">
                <a16:creationId xmlns="" xmlns:a16="http://schemas.microsoft.com/office/drawing/2014/main" id="{ACB7EED6-FDFF-5642-9CF1-01C95489D235}"/>
              </a:ext>
            </a:extLst>
          </p:cNvPr>
          <p:cNvCxnSpPr>
            <a:cxnSpLocks noChangeShapeType="1"/>
            <a:stCxn id="44" idx="2"/>
          </p:cNvCxnSpPr>
          <p:nvPr/>
        </p:nvCxnSpPr>
        <p:spPr bwMode="auto">
          <a:xfrm flipH="1">
            <a:off x="14859001" y="2433638"/>
            <a:ext cx="4205664" cy="838994"/>
          </a:xfrm>
          <a:prstGeom prst="straightConnector1">
            <a:avLst/>
          </a:prstGeom>
          <a:noFill/>
          <a:ln w="38100" cmpd="sng">
            <a:solidFill>
              <a:srgbClr val="0080FF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Straight Arrow Connector 40">
            <a:extLst>
              <a:ext uri="{FF2B5EF4-FFF2-40B4-BE49-F238E27FC236}">
                <a16:creationId xmlns="" xmlns:a16="http://schemas.microsoft.com/office/drawing/2014/main" id="{7AF1EDEC-2208-104D-B8A5-662B73832122}"/>
              </a:ext>
            </a:extLst>
          </p:cNvPr>
          <p:cNvCxnSpPr>
            <a:cxnSpLocks noChangeShapeType="1"/>
            <a:stCxn id="44" idx="2"/>
          </p:cNvCxnSpPr>
          <p:nvPr/>
        </p:nvCxnSpPr>
        <p:spPr bwMode="auto">
          <a:xfrm>
            <a:off x="19064665" y="2433638"/>
            <a:ext cx="678656" cy="2038350"/>
          </a:xfrm>
          <a:prstGeom prst="straightConnector1">
            <a:avLst/>
          </a:prstGeom>
          <a:noFill/>
          <a:ln w="38100" cmpd="sng">
            <a:solidFill>
              <a:srgbClr val="0080FF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Straight Arrow Connector 41">
            <a:extLst>
              <a:ext uri="{FF2B5EF4-FFF2-40B4-BE49-F238E27FC236}">
                <a16:creationId xmlns="" xmlns:a16="http://schemas.microsoft.com/office/drawing/2014/main" id="{09016B56-7C76-4340-A471-70728C07A29F}"/>
              </a:ext>
            </a:extLst>
          </p:cNvPr>
          <p:cNvCxnSpPr>
            <a:cxnSpLocks noChangeShapeType="1"/>
            <a:stCxn id="44" idx="2"/>
          </p:cNvCxnSpPr>
          <p:nvPr/>
        </p:nvCxnSpPr>
        <p:spPr bwMode="auto">
          <a:xfrm flipH="1">
            <a:off x="11542297" y="2433638"/>
            <a:ext cx="7522368" cy="2028825"/>
          </a:xfrm>
          <a:prstGeom prst="straightConnector1">
            <a:avLst/>
          </a:prstGeom>
          <a:noFill/>
          <a:ln w="38100" cmpd="sng">
            <a:solidFill>
              <a:srgbClr val="0080FF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Straight Arrow Connector 42">
            <a:extLst>
              <a:ext uri="{FF2B5EF4-FFF2-40B4-BE49-F238E27FC236}">
                <a16:creationId xmlns="" xmlns:a16="http://schemas.microsoft.com/office/drawing/2014/main" id="{14D686C1-ADEC-DE46-8D8B-268C8D82B3DF}"/>
              </a:ext>
            </a:extLst>
          </p:cNvPr>
          <p:cNvCxnSpPr>
            <a:cxnSpLocks noChangeShapeType="1"/>
            <a:stCxn id="44" idx="2"/>
            <a:endCxn id="16" idx="0"/>
          </p:cNvCxnSpPr>
          <p:nvPr/>
        </p:nvCxnSpPr>
        <p:spPr bwMode="auto">
          <a:xfrm flipH="1">
            <a:off x="4360069" y="2433638"/>
            <a:ext cx="14704596" cy="2060575"/>
          </a:xfrm>
          <a:prstGeom prst="straightConnector1">
            <a:avLst/>
          </a:prstGeom>
          <a:noFill/>
          <a:ln w="38100" cmpd="sng">
            <a:solidFill>
              <a:srgbClr val="0080FF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71FC0AEE-F6C2-514A-A362-754D905ED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39596" y="1544167"/>
            <a:ext cx="7450137" cy="889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43835" tIns="121917" rIns="243835" bIns="27432" anchor="b" anchorCtr="1">
            <a:spAutoFit/>
          </a:bodyPr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ctr"/>
            <a:r>
              <a:rPr lang="en-US" altLang="en-US" sz="4800" b="1" dirty="0">
                <a:solidFill>
                  <a:srgbClr val="0080FF"/>
                </a:solidFill>
                <a:latin typeface="Calibri" panose="020F0502020204030204" pitchFamily="34" charset="0"/>
              </a:rPr>
              <a:t>Docker Containers</a:t>
            </a:r>
          </a:p>
        </p:txBody>
      </p:sp>
      <p:pic>
        <p:nvPicPr>
          <p:cNvPr id="46" name="Picture 105" descr="container_blue.png">
            <a:extLst>
              <a:ext uri="{FF2B5EF4-FFF2-40B4-BE49-F238E27FC236}">
                <a16:creationId xmlns="" xmlns:a16="http://schemas.microsoft.com/office/drawing/2014/main" id="{09D580E9-1F0A-C843-8D92-FAE93CC03C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338" y="2951163"/>
            <a:ext cx="15367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105" descr="container_blue.png">
            <a:extLst>
              <a:ext uri="{FF2B5EF4-FFF2-40B4-BE49-F238E27FC236}">
                <a16:creationId xmlns="" xmlns:a16="http://schemas.microsoft.com/office/drawing/2014/main" id="{1E5589D2-6893-C04B-9578-35EB11FA4A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263" y="8335963"/>
            <a:ext cx="15367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105" descr="container_blue.png">
            <a:extLst>
              <a:ext uri="{FF2B5EF4-FFF2-40B4-BE49-F238E27FC236}">
                <a16:creationId xmlns="" xmlns:a16="http://schemas.microsoft.com/office/drawing/2014/main" id="{6B71AAD9-E728-6245-95C6-0BC1629B17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8335963"/>
            <a:ext cx="15367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105" descr="container_blue.png">
            <a:extLst>
              <a:ext uri="{FF2B5EF4-FFF2-40B4-BE49-F238E27FC236}">
                <a16:creationId xmlns="" xmlns:a16="http://schemas.microsoft.com/office/drawing/2014/main" id="{5C029A4C-068D-934F-9314-A6CAC6987E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5538" y="8335963"/>
            <a:ext cx="15367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>
            <a:extLst>
              <a:ext uri="{FF2B5EF4-FFF2-40B4-BE49-F238E27FC236}">
                <a16:creationId xmlns="" xmlns:a16="http://schemas.microsoft.com/office/drawing/2014/main" id="{A49E9641-212F-7241-9EBE-FF3F1AC23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44400" y="1739900"/>
            <a:ext cx="10698163" cy="8262938"/>
          </a:xfrm>
          <a:prstGeom prst="rect">
            <a:avLst/>
          </a:prstGeom>
          <a:noFill/>
          <a:ln w="34925">
            <a:solidFill>
              <a:srgbClr val="7A7A7A"/>
            </a:solidFill>
            <a:prstDash val="lgDash"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>
              <a:defRPr/>
            </a:pPr>
            <a:r>
              <a:rPr lang="en-US" sz="4000" b="1" dirty="0">
                <a:solidFill>
                  <a:schemeClr val="tx1"/>
                </a:solidFill>
                <a:latin typeface="+mn-lt"/>
                <a:ea typeface="+mn-ea"/>
                <a:sym typeface="Gill Sans" charset="0"/>
              </a:rPr>
              <a:t>HOST 2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="" xmlns:a16="http://schemas.microsoft.com/office/drawing/2014/main" id="{CEFA6408-A9B1-4045-B66E-9F392D84254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071938" y="3611563"/>
            <a:ext cx="17462" cy="1023937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Straight Connector 59">
            <a:extLst>
              <a:ext uri="{FF2B5EF4-FFF2-40B4-BE49-F238E27FC236}">
                <a16:creationId xmlns="" xmlns:a16="http://schemas.microsoft.com/office/drawing/2014/main" id="{2B8D407C-8F34-0840-8AFA-3E1B52A9214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758238" y="3611563"/>
            <a:ext cx="12700" cy="1023937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" name="Straight Connector 60">
            <a:extLst>
              <a:ext uri="{FF2B5EF4-FFF2-40B4-BE49-F238E27FC236}">
                <a16:creationId xmlns="" xmlns:a16="http://schemas.microsoft.com/office/drawing/2014/main" id="{F79BFD72-28AB-D247-A6BE-9ECB9C5A7E1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150138" y="3848100"/>
            <a:ext cx="17462" cy="1023938"/>
          </a:xfrm>
          <a:prstGeom prst="line">
            <a:avLst/>
          </a:prstGeom>
          <a:noFill/>
          <a:ln w="38100">
            <a:solidFill>
              <a:srgbClr val="94010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77" name="Title 1">
            <a:extLst>
              <a:ext uri="{FF2B5EF4-FFF2-40B4-BE49-F238E27FC236}">
                <a16:creationId xmlns="" xmlns:a16="http://schemas.microsoft.com/office/drawing/2014/main" id="{0117382F-860B-1547-BD5A-CF3CE2441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TensorFlow with Spark on </a:t>
            </a:r>
            <a:r>
              <a:rPr lang="en-US" altLang="en-US" b="1" dirty="0" err="1"/>
              <a:t>BlueData</a:t>
            </a:r>
            <a:endParaRPr lang="en-US" altLang="en-US" b="1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85355E94-CDFD-1F48-9A49-F4B2F0808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6463" y="3052763"/>
            <a:ext cx="6350000" cy="723900"/>
          </a:xfrm>
          <a:prstGeom prst="rect">
            <a:avLst/>
          </a:prstGeom>
          <a:solidFill>
            <a:schemeClr val="bg2"/>
          </a:solidFill>
          <a:ln w="38100">
            <a:solidFill>
              <a:schemeClr val="bg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733" dirty="0">
                <a:solidFill>
                  <a:schemeClr val="bg1"/>
                </a:solidFill>
                <a:latin typeface="+mn-lt"/>
                <a:ea typeface="+mn-ea"/>
                <a:sym typeface="Gill Sans" charset="0"/>
              </a:rPr>
              <a:t>Spark Driver</a:t>
            </a:r>
          </a:p>
        </p:txBody>
      </p:sp>
      <p:sp>
        <p:nvSpPr>
          <p:cNvPr id="36" name="Can 35">
            <a:extLst>
              <a:ext uri="{FF2B5EF4-FFF2-40B4-BE49-F238E27FC236}">
                <a16:creationId xmlns="" xmlns:a16="http://schemas.microsoft.com/office/drawing/2014/main" id="{C9F231DE-7F7B-4A4D-B93F-90B23FD61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10693400"/>
            <a:ext cx="6278563" cy="1498600"/>
          </a:xfrm>
          <a:prstGeom prst="can">
            <a:avLst>
              <a:gd name="adj" fmla="val 25000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sym typeface="Gill Sans" charset="0"/>
              </a:rPr>
              <a:t>HDFS Data 1</a:t>
            </a:r>
          </a:p>
        </p:txBody>
      </p:sp>
      <p:sp>
        <p:nvSpPr>
          <p:cNvPr id="40" name="Can 39">
            <a:extLst>
              <a:ext uri="{FF2B5EF4-FFF2-40B4-BE49-F238E27FC236}">
                <a16:creationId xmlns="" xmlns:a16="http://schemas.microsoft.com/office/drawing/2014/main" id="{E0309F9C-8D88-224B-A0D0-6AA2B080C0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03300" y="10693400"/>
            <a:ext cx="6281738" cy="1498600"/>
          </a:xfrm>
          <a:prstGeom prst="can">
            <a:avLst>
              <a:gd name="adj" fmla="val 25000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sym typeface="Gill Sans" charset="0"/>
              </a:rPr>
              <a:t>HDFS Data 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974AEC1B-9570-F64C-9E79-D97FE4AFC1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739900"/>
            <a:ext cx="10698163" cy="8262938"/>
          </a:xfrm>
          <a:prstGeom prst="rect">
            <a:avLst/>
          </a:prstGeom>
          <a:noFill/>
          <a:ln w="34925">
            <a:solidFill>
              <a:srgbClr val="7A7A7A"/>
            </a:solidFill>
            <a:prstDash val="lgDash"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>
              <a:defRPr/>
            </a:pPr>
            <a:r>
              <a:rPr lang="en-US" sz="4000" b="1" dirty="0">
                <a:latin typeface="+mn-lt"/>
                <a:ea typeface="+mn-ea"/>
                <a:sym typeface="Gill Sans" charset="0"/>
              </a:rPr>
              <a:t>HOST 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E3AA19BC-9BBD-2C47-9B54-F22910285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9100" y="4525963"/>
            <a:ext cx="4541838" cy="3254375"/>
          </a:xfrm>
          <a:prstGeom prst="rect">
            <a:avLst/>
          </a:prstGeom>
          <a:solidFill>
            <a:schemeClr val="bg2"/>
          </a:solidFill>
          <a:ln w="38100">
            <a:solidFill>
              <a:schemeClr val="bg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sz="3733" dirty="0">
                <a:solidFill>
                  <a:schemeClr val="bg1"/>
                </a:solidFill>
                <a:latin typeface="+mn-lt"/>
                <a:ea typeface="+mn-ea"/>
                <a:sym typeface="Gill Sans" charset="0"/>
              </a:rPr>
              <a:t>Spark Executor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3BC97A3C-12A4-8548-A116-6098A05A0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4238" y="5287963"/>
            <a:ext cx="3616325" cy="701675"/>
          </a:xfrm>
          <a:prstGeom prst="rect">
            <a:avLst/>
          </a:prstGeom>
          <a:solidFill>
            <a:schemeClr val="bg1"/>
          </a:solidFill>
          <a:ln w="9525">
            <a:solidFill>
              <a:srgbClr val="7A7A7A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200" dirty="0">
                <a:latin typeface="+mn-lt"/>
                <a:ea typeface="+mn-ea"/>
                <a:sym typeface="Gill Sans" charset="0"/>
              </a:rPr>
              <a:t>Parameter Server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BC68B736-B4A3-C845-B0E4-C6F1CCD1F0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8063" y="5994400"/>
            <a:ext cx="3365500" cy="703263"/>
          </a:xfrm>
          <a:prstGeom prst="rect">
            <a:avLst/>
          </a:prstGeom>
          <a:solidFill>
            <a:schemeClr val="bg1"/>
          </a:solidFill>
          <a:ln w="9525">
            <a:solidFill>
              <a:srgbClr val="7A7A7A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200" dirty="0" err="1">
                <a:latin typeface="+mn-lt"/>
                <a:ea typeface="+mn-ea"/>
                <a:sym typeface="Gill Sans" charset="0"/>
              </a:rPr>
              <a:t>TensorFlow</a:t>
            </a:r>
            <a:r>
              <a:rPr lang="en-US" sz="3200" dirty="0">
                <a:latin typeface="+mn-lt"/>
                <a:ea typeface="+mn-ea"/>
                <a:sym typeface="Gill Sans" charset="0"/>
              </a:rPr>
              <a:t> Core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38E02138-6D80-E240-A30E-C6E295E5D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7763" y="6697663"/>
            <a:ext cx="3086100" cy="655637"/>
          </a:xfrm>
          <a:prstGeom prst="rect">
            <a:avLst/>
          </a:prstGeom>
          <a:solidFill>
            <a:srgbClr val="008000"/>
          </a:solidFill>
          <a:ln w="9525">
            <a:solidFill>
              <a:srgbClr val="7A7A7A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  <a:ea typeface="+mn-ea"/>
                <a:sym typeface="Gill Sans" charset="0"/>
              </a:rPr>
              <a:t>GPU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356CA551-84EF-AC41-BB3C-F3972574B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1300" y="4525963"/>
            <a:ext cx="4541838" cy="3254375"/>
          </a:xfrm>
          <a:prstGeom prst="rect">
            <a:avLst/>
          </a:prstGeom>
          <a:solidFill>
            <a:schemeClr val="bg2"/>
          </a:solidFill>
          <a:ln w="38100">
            <a:solidFill>
              <a:schemeClr val="bg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sz="3733" dirty="0">
                <a:solidFill>
                  <a:schemeClr val="bg1"/>
                </a:solidFill>
                <a:latin typeface="+mn-lt"/>
                <a:ea typeface="+mn-ea"/>
                <a:sym typeface="Gill Sans" charset="0"/>
              </a:rPr>
              <a:t>Spark Executor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="" xmlns:a16="http://schemas.microsoft.com/office/drawing/2014/main" id="{BEC5EC09-F74E-624B-BC8A-064C9DE9C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3263" y="5287963"/>
            <a:ext cx="3614737" cy="701675"/>
          </a:xfrm>
          <a:prstGeom prst="rect">
            <a:avLst/>
          </a:prstGeom>
          <a:solidFill>
            <a:schemeClr val="bg1"/>
          </a:solidFill>
          <a:ln w="9525">
            <a:solidFill>
              <a:srgbClr val="7A7A7A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200" dirty="0" err="1">
                <a:latin typeface="+mn-lt"/>
                <a:ea typeface="+mn-ea"/>
                <a:sym typeface="Gill Sans" charset="0"/>
              </a:rPr>
              <a:t>TensorFlow</a:t>
            </a:r>
            <a:r>
              <a:rPr lang="en-US" sz="3200" dirty="0">
                <a:latin typeface="+mn-lt"/>
                <a:ea typeface="+mn-ea"/>
                <a:sym typeface="Gill Sans" charset="0"/>
              </a:rPr>
              <a:t> </a:t>
            </a:r>
            <a:r>
              <a:rPr lang="en-US" sz="3200" dirty="0" err="1">
                <a:latin typeface="+mn-lt"/>
                <a:ea typeface="+mn-ea"/>
                <a:sym typeface="Gill Sans" charset="0"/>
              </a:rPr>
              <a:t>Algo</a:t>
            </a:r>
            <a:endParaRPr lang="en-US" sz="3200" dirty="0">
              <a:latin typeface="+mn-lt"/>
              <a:ea typeface="+mn-ea"/>
              <a:sym typeface="Gill Sans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AB5D394B-BC12-D049-8A5E-89175615B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5500" y="5994400"/>
            <a:ext cx="3370263" cy="703263"/>
          </a:xfrm>
          <a:prstGeom prst="rect">
            <a:avLst/>
          </a:prstGeom>
          <a:solidFill>
            <a:schemeClr val="bg1"/>
          </a:solidFill>
          <a:ln w="9525">
            <a:solidFill>
              <a:srgbClr val="7A7A7A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200" dirty="0" err="1">
                <a:latin typeface="+mn-lt"/>
                <a:ea typeface="+mn-ea"/>
                <a:sym typeface="Gill Sans" charset="0"/>
              </a:rPr>
              <a:t>TensorFlow</a:t>
            </a:r>
            <a:r>
              <a:rPr lang="en-US" sz="3200" dirty="0">
                <a:latin typeface="+mn-lt"/>
                <a:ea typeface="+mn-ea"/>
                <a:sym typeface="Gill Sans" charset="0"/>
              </a:rPr>
              <a:t> Core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="" xmlns:a16="http://schemas.microsoft.com/office/drawing/2014/main" id="{47057C41-0F31-3741-B468-55B413DAF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6697663"/>
            <a:ext cx="3090863" cy="655637"/>
          </a:xfrm>
          <a:prstGeom prst="rect">
            <a:avLst/>
          </a:prstGeom>
          <a:solidFill>
            <a:srgbClr val="008000"/>
          </a:solidFill>
          <a:ln w="9525">
            <a:solidFill>
              <a:srgbClr val="7A7A7A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  <a:ea typeface="+mn-ea"/>
                <a:sym typeface="Gill Sans" charset="0"/>
              </a:rPr>
              <a:t>GPU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="" xmlns:a16="http://schemas.microsoft.com/office/drawing/2014/main" id="{403BDA5E-1A2E-3748-B060-930995DF73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81400" y="3052763"/>
            <a:ext cx="6350000" cy="723900"/>
          </a:xfrm>
          <a:prstGeom prst="rect">
            <a:avLst/>
          </a:prstGeom>
          <a:solidFill>
            <a:schemeClr val="bg2"/>
          </a:solidFill>
          <a:ln w="38100">
            <a:solidFill>
              <a:schemeClr val="bg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733" dirty="0">
                <a:solidFill>
                  <a:schemeClr val="bg1"/>
                </a:solidFill>
                <a:latin typeface="+mn-lt"/>
                <a:ea typeface="+mn-ea"/>
                <a:sym typeface="Gill Sans" charset="0"/>
              </a:rPr>
              <a:t>Spark Driver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="" xmlns:a16="http://schemas.microsoft.com/office/drawing/2014/main" id="{FAC68F4E-C0C3-3A44-ADD2-E62532E6B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28600" y="4525963"/>
            <a:ext cx="4541838" cy="3254375"/>
          </a:xfrm>
          <a:prstGeom prst="rect">
            <a:avLst/>
          </a:prstGeom>
          <a:solidFill>
            <a:schemeClr val="bg2"/>
          </a:solidFill>
          <a:ln w="38100">
            <a:solidFill>
              <a:schemeClr val="bg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sz="3733" dirty="0">
                <a:solidFill>
                  <a:schemeClr val="bg1"/>
                </a:solidFill>
                <a:highlight>
                  <a:srgbClr val="808080"/>
                </a:highlight>
                <a:latin typeface="+mn-lt"/>
                <a:ea typeface="+mn-ea"/>
                <a:sym typeface="Gill Sans" charset="0"/>
              </a:rPr>
              <a:t>Spark Executor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="" xmlns:a16="http://schemas.microsoft.com/office/drawing/2014/main" id="{F62499A4-6036-3B4C-974D-D22AECEA2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90563" y="5287963"/>
            <a:ext cx="3614737" cy="701675"/>
          </a:xfrm>
          <a:prstGeom prst="rect">
            <a:avLst/>
          </a:prstGeom>
          <a:solidFill>
            <a:schemeClr val="bg1"/>
          </a:solidFill>
          <a:ln w="9525">
            <a:solidFill>
              <a:srgbClr val="7A7A7A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200" dirty="0" err="1">
                <a:latin typeface="+mn-lt"/>
                <a:ea typeface="+mn-ea"/>
                <a:sym typeface="Gill Sans" charset="0"/>
              </a:rPr>
              <a:t>TensorFlow</a:t>
            </a:r>
            <a:r>
              <a:rPr lang="en-US" sz="3200" dirty="0">
                <a:latin typeface="+mn-lt"/>
                <a:ea typeface="+mn-ea"/>
                <a:sym typeface="Gill Sans" charset="0"/>
              </a:rPr>
              <a:t> </a:t>
            </a:r>
            <a:r>
              <a:rPr lang="en-US" sz="3200" dirty="0" err="1">
                <a:latin typeface="+mn-lt"/>
                <a:ea typeface="+mn-ea"/>
                <a:sym typeface="Gill Sans" charset="0"/>
              </a:rPr>
              <a:t>Algo</a:t>
            </a:r>
            <a:endParaRPr lang="en-US" sz="3200" dirty="0">
              <a:latin typeface="+mn-lt"/>
              <a:ea typeface="+mn-ea"/>
              <a:sym typeface="Gill Sans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881664BD-695F-B843-A8CD-9BF68E7265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17563" y="5994400"/>
            <a:ext cx="3365500" cy="703263"/>
          </a:xfrm>
          <a:prstGeom prst="rect">
            <a:avLst/>
          </a:prstGeom>
          <a:solidFill>
            <a:schemeClr val="bg1"/>
          </a:solidFill>
          <a:ln w="9525">
            <a:solidFill>
              <a:srgbClr val="7A7A7A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200" dirty="0" err="1">
                <a:latin typeface="+mn-lt"/>
                <a:ea typeface="+mn-ea"/>
                <a:sym typeface="Gill Sans" charset="0"/>
              </a:rPr>
              <a:t>TensorFlow</a:t>
            </a:r>
            <a:r>
              <a:rPr lang="en-US" sz="3200" dirty="0">
                <a:latin typeface="+mn-lt"/>
                <a:ea typeface="+mn-ea"/>
                <a:sym typeface="Gill Sans" charset="0"/>
              </a:rPr>
              <a:t> Core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7EC674C0-072E-044E-90B8-0F46CDD7D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57263" y="6697663"/>
            <a:ext cx="3086100" cy="655637"/>
          </a:xfrm>
          <a:prstGeom prst="rect">
            <a:avLst/>
          </a:prstGeom>
          <a:solidFill>
            <a:srgbClr val="008000"/>
          </a:solidFill>
          <a:ln w="9525">
            <a:solidFill>
              <a:srgbClr val="7A7A7A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  <a:ea typeface="+mn-ea"/>
                <a:sym typeface="Gill Sans" charset="0"/>
              </a:rPr>
              <a:t>GPU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="" xmlns:a16="http://schemas.microsoft.com/office/drawing/2014/main" id="{9CFBBE5C-5E47-0A48-ADA8-041668931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2400" y="4525963"/>
            <a:ext cx="4541838" cy="3254375"/>
          </a:xfrm>
          <a:prstGeom prst="rect">
            <a:avLst/>
          </a:prstGeom>
          <a:solidFill>
            <a:schemeClr val="bg2"/>
          </a:solidFill>
          <a:ln w="38100">
            <a:solidFill>
              <a:schemeClr val="bg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sz="3733" dirty="0">
                <a:solidFill>
                  <a:schemeClr val="bg1"/>
                </a:solidFill>
                <a:latin typeface="+mn-lt"/>
                <a:ea typeface="+mn-ea"/>
                <a:sym typeface="Gill Sans" charset="0"/>
              </a:rPr>
              <a:t>Spark Executor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="" xmlns:a16="http://schemas.microsoft.com/office/drawing/2014/main" id="{92823A9C-ED94-974C-A108-6E62A6593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97538" y="5287963"/>
            <a:ext cx="3611562" cy="701675"/>
          </a:xfrm>
          <a:prstGeom prst="rect">
            <a:avLst/>
          </a:prstGeom>
          <a:solidFill>
            <a:schemeClr val="bg1"/>
          </a:solidFill>
          <a:ln w="9525">
            <a:solidFill>
              <a:srgbClr val="7A7A7A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200" dirty="0">
                <a:latin typeface="+mn-lt"/>
                <a:ea typeface="+mn-ea"/>
                <a:sym typeface="Gill Sans" charset="0"/>
              </a:rPr>
              <a:t>Parameter Server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3FE28E5C-1878-9242-B570-B322F2948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21363" y="5994400"/>
            <a:ext cx="3365500" cy="703263"/>
          </a:xfrm>
          <a:prstGeom prst="rect">
            <a:avLst/>
          </a:prstGeom>
          <a:solidFill>
            <a:schemeClr val="bg1"/>
          </a:solidFill>
          <a:ln w="9525">
            <a:solidFill>
              <a:srgbClr val="7A7A7A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200" dirty="0" err="1">
                <a:latin typeface="+mn-lt"/>
                <a:ea typeface="+mn-ea"/>
                <a:sym typeface="Gill Sans" charset="0"/>
              </a:rPr>
              <a:t>TensorFlow</a:t>
            </a:r>
            <a:r>
              <a:rPr lang="en-US" sz="3200" dirty="0">
                <a:latin typeface="+mn-lt"/>
                <a:ea typeface="+mn-ea"/>
                <a:sym typeface="Gill Sans" charset="0"/>
              </a:rPr>
              <a:t> Core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="" xmlns:a16="http://schemas.microsoft.com/office/drawing/2014/main" id="{BE057489-0E44-8F42-9CB6-0176C5C9C2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61063" y="6697663"/>
            <a:ext cx="3086100" cy="655637"/>
          </a:xfrm>
          <a:prstGeom prst="rect">
            <a:avLst/>
          </a:prstGeom>
          <a:solidFill>
            <a:srgbClr val="008000"/>
          </a:solidFill>
          <a:ln w="9525">
            <a:solidFill>
              <a:srgbClr val="7A7A7A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  <a:ea typeface="+mn-ea"/>
                <a:sym typeface="Gill Sans" charset="0"/>
              </a:rPr>
              <a:t>GPU</a:t>
            </a:r>
          </a:p>
        </p:txBody>
      </p:sp>
      <p:sp>
        <p:nvSpPr>
          <p:cNvPr id="77" name="Rounded Rectangle 76">
            <a:extLst>
              <a:ext uri="{FF2B5EF4-FFF2-40B4-BE49-F238E27FC236}">
                <a16:creationId xmlns="" xmlns:a16="http://schemas.microsoft.com/office/drawing/2014/main" id="{34C33DC2-03AF-A348-AD1A-91C10F9D2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4363" y="8318500"/>
            <a:ext cx="9063037" cy="1354138"/>
          </a:xfrm>
          <a:prstGeom prst="roundRect">
            <a:avLst>
              <a:gd name="adj" fmla="val 16667"/>
            </a:avLst>
          </a:prstGeom>
          <a:noFill/>
          <a:ln w="22225">
            <a:solidFill>
              <a:srgbClr val="717171"/>
            </a:solidFill>
            <a:prstDash val="lgDashDot"/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ctr"/>
            <a:endParaRPr lang="en-US" altLang="en-US" sz="29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82" name="Rounded Rectangle 81">
            <a:extLst>
              <a:ext uri="{FF2B5EF4-FFF2-40B4-BE49-F238E27FC236}">
                <a16:creationId xmlns="" xmlns:a16="http://schemas.microsoft.com/office/drawing/2014/main" id="{91CDC8C4-50BB-734F-B677-5D7277E28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74663" y="8318500"/>
            <a:ext cx="9063037" cy="1354138"/>
          </a:xfrm>
          <a:prstGeom prst="roundRect">
            <a:avLst>
              <a:gd name="adj" fmla="val 16667"/>
            </a:avLst>
          </a:prstGeom>
          <a:noFill/>
          <a:ln w="22225">
            <a:solidFill>
              <a:srgbClr val="717171"/>
            </a:solidFill>
            <a:prstDash val="lgDashDot"/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ctr"/>
            <a:endParaRPr lang="en-US" altLang="en-US" sz="29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cxnSp>
        <p:nvCxnSpPr>
          <p:cNvPr id="88" name="Elbow Connector 87">
            <a:extLst>
              <a:ext uri="{FF2B5EF4-FFF2-40B4-BE49-F238E27FC236}">
                <a16:creationId xmlns="" xmlns:a16="http://schemas.microsoft.com/office/drawing/2014/main" id="{37F5D969-B6B9-FE47-9B4E-C56E5101E4DF}"/>
              </a:ext>
            </a:extLst>
          </p:cNvPr>
          <p:cNvCxnSpPr>
            <a:cxnSpLocks noChangeShapeType="1"/>
            <a:stCxn id="8" idx="3"/>
            <a:endCxn id="63" idx="0"/>
          </p:cNvCxnSpPr>
          <p:nvPr/>
        </p:nvCxnSpPr>
        <p:spPr bwMode="auto">
          <a:xfrm>
            <a:off x="9796463" y="3416300"/>
            <a:ext cx="5400675" cy="1109663"/>
          </a:xfrm>
          <a:prstGeom prst="bentConnector2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" name="Straight Connector 102">
            <a:extLst>
              <a:ext uri="{FF2B5EF4-FFF2-40B4-BE49-F238E27FC236}">
                <a16:creationId xmlns="" xmlns:a16="http://schemas.microsoft.com/office/drawing/2014/main" id="{4A0C1820-4721-5446-A311-2FC65CCC8BAA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8763000" y="7353300"/>
            <a:ext cx="0" cy="11811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4" name="Straight Connector 103">
            <a:extLst>
              <a:ext uri="{FF2B5EF4-FFF2-40B4-BE49-F238E27FC236}">
                <a16:creationId xmlns="" xmlns:a16="http://schemas.microsoft.com/office/drawing/2014/main" id="{CEA6D308-F242-AC4B-8CA4-DD15F6802A39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081463" y="7373938"/>
            <a:ext cx="0" cy="117792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" name="Straight Connector 104">
            <a:extLst>
              <a:ext uri="{FF2B5EF4-FFF2-40B4-BE49-F238E27FC236}">
                <a16:creationId xmlns="" xmlns:a16="http://schemas.microsoft.com/office/drawing/2014/main" id="{3DEAAF4F-F95C-B444-9227-625B4856698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5197138" y="7327900"/>
            <a:ext cx="0" cy="117633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6" name="Straight Connector 105">
            <a:extLst>
              <a:ext uri="{FF2B5EF4-FFF2-40B4-BE49-F238E27FC236}">
                <a16:creationId xmlns="" xmlns:a16="http://schemas.microsoft.com/office/drawing/2014/main" id="{9058A8E9-A6E1-CC47-B1D0-2BF62F21262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0159663" y="7383463"/>
            <a:ext cx="0" cy="1181100"/>
          </a:xfrm>
          <a:prstGeom prst="line">
            <a:avLst/>
          </a:prstGeom>
          <a:noFill/>
          <a:ln w="38100">
            <a:solidFill>
              <a:srgbClr val="94010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7" name="Straight Arrow Connector 116">
            <a:extLst>
              <a:ext uri="{FF2B5EF4-FFF2-40B4-BE49-F238E27FC236}">
                <a16:creationId xmlns="" xmlns:a16="http://schemas.microsoft.com/office/drawing/2014/main" id="{AE6B3C1A-993A-FE43-99AF-A07D5451C955}"/>
              </a:ext>
            </a:extLst>
          </p:cNvPr>
          <p:cNvCxnSpPr>
            <a:cxnSpLocks noChangeShapeType="1"/>
            <a:stCxn id="63" idx="2"/>
          </p:cNvCxnSpPr>
          <p:nvPr/>
        </p:nvCxnSpPr>
        <p:spPr bwMode="auto">
          <a:xfrm flipH="1">
            <a:off x="6815138" y="7780338"/>
            <a:ext cx="8382000" cy="3141662"/>
          </a:xfrm>
          <a:prstGeom prst="straightConnector1">
            <a:avLst/>
          </a:prstGeom>
          <a:noFill/>
          <a:ln w="19050">
            <a:solidFill>
              <a:srgbClr val="7F7F7F"/>
            </a:solidFill>
            <a:prstDash val="sysDash"/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5" name="Hexagon 74">
            <a:extLst>
              <a:ext uri="{FF2B5EF4-FFF2-40B4-BE49-F238E27FC236}">
                <a16:creationId xmlns="" xmlns:a16="http://schemas.microsoft.com/office/drawing/2014/main" id="{4EF6074C-190F-B640-8ABE-DD7D755DA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2538" y="8491538"/>
            <a:ext cx="2959100" cy="927100"/>
          </a:xfrm>
          <a:prstGeom prst="hexagon">
            <a:avLst>
              <a:gd name="adj" fmla="val 25002"/>
              <a:gd name="vf" fmla="val 115470"/>
            </a:avLst>
          </a:prstGeom>
          <a:solidFill>
            <a:srgbClr val="008000"/>
          </a:solidFill>
          <a:ln w="9525">
            <a:solidFill>
              <a:srgbClr val="7A7A7A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chemeClr val="bg1"/>
                </a:solidFill>
                <a:latin typeface="+mn-lt"/>
                <a:ea typeface="+mn-ea"/>
                <a:sym typeface="Gill Sans" charset="0"/>
              </a:rPr>
              <a:t>GPU 1</a:t>
            </a:r>
          </a:p>
        </p:txBody>
      </p:sp>
      <p:sp>
        <p:nvSpPr>
          <p:cNvPr id="76" name="Hexagon 75">
            <a:extLst>
              <a:ext uri="{FF2B5EF4-FFF2-40B4-BE49-F238E27FC236}">
                <a16:creationId xmlns="" xmlns:a16="http://schemas.microsoft.com/office/drawing/2014/main" id="{DF297137-4944-AE4E-9577-8A0ABD48AA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3938" y="8491538"/>
            <a:ext cx="2959100" cy="927100"/>
          </a:xfrm>
          <a:prstGeom prst="hexagon">
            <a:avLst>
              <a:gd name="adj" fmla="val 25002"/>
              <a:gd name="vf" fmla="val 115470"/>
            </a:avLst>
          </a:prstGeom>
          <a:solidFill>
            <a:srgbClr val="008000"/>
          </a:solidFill>
          <a:ln w="9525">
            <a:solidFill>
              <a:srgbClr val="7A7A7A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chemeClr val="bg1"/>
                </a:solidFill>
                <a:latin typeface="+mn-lt"/>
                <a:ea typeface="+mn-ea"/>
                <a:sym typeface="Gill Sans" charset="0"/>
              </a:rPr>
              <a:t>GPU 2</a:t>
            </a:r>
          </a:p>
        </p:txBody>
      </p:sp>
      <p:sp>
        <p:nvSpPr>
          <p:cNvPr id="80" name="Hexagon 79">
            <a:extLst>
              <a:ext uri="{FF2B5EF4-FFF2-40B4-BE49-F238E27FC236}">
                <a16:creationId xmlns="" xmlns:a16="http://schemas.microsoft.com/office/drawing/2014/main" id="{D09E2413-1446-E24C-9069-C3EBE8492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12838" y="8491538"/>
            <a:ext cx="2959100" cy="927100"/>
          </a:xfrm>
          <a:prstGeom prst="hexagon">
            <a:avLst>
              <a:gd name="adj" fmla="val 25002"/>
              <a:gd name="vf" fmla="val 115470"/>
            </a:avLst>
          </a:prstGeom>
          <a:solidFill>
            <a:srgbClr val="008000"/>
          </a:solidFill>
          <a:ln w="9525">
            <a:solidFill>
              <a:srgbClr val="7A7A7A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chemeClr val="bg1"/>
                </a:solidFill>
                <a:latin typeface="+mn-lt"/>
                <a:ea typeface="+mn-ea"/>
                <a:sym typeface="Gill Sans" charset="0"/>
              </a:rPr>
              <a:t>GPU 1</a:t>
            </a:r>
          </a:p>
        </p:txBody>
      </p:sp>
      <p:sp>
        <p:nvSpPr>
          <p:cNvPr id="81" name="Hexagon 80">
            <a:extLst>
              <a:ext uri="{FF2B5EF4-FFF2-40B4-BE49-F238E27FC236}">
                <a16:creationId xmlns="" xmlns:a16="http://schemas.microsoft.com/office/drawing/2014/main" id="{AF1EE8E9-90FC-934E-9513-B20796529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65838" y="8491538"/>
            <a:ext cx="2959100" cy="927100"/>
          </a:xfrm>
          <a:prstGeom prst="hexagon">
            <a:avLst>
              <a:gd name="adj" fmla="val 25002"/>
              <a:gd name="vf" fmla="val 115470"/>
            </a:avLst>
          </a:prstGeom>
          <a:solidFill>
            <a:srgbClr val="008000"/>
          </a:solidFill>
          <a:ln w="9525">
            <a:solidFill>
              <a:srgbClr val="7A7A7A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chemeClr val="bg1"/>
                </a:solidFill>
                <a:latin typeface="+mn-lt"/>
                <a:ea typeface="+mn-ea"/>
                <a:sym typeface="Gill Sans" charset="0"/>
              </a:rPr>
              <a:t>GPU 2</a:t>
            </a: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="" xmlns:a16="http://schemas.microsoft.com/office/drawing/2014/main" id="{FF6C4113-8E38-E54C-AA32-D193C94B03C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084638" y="7767638"/>
            <a:ext cx="1749425" cy="3133725"/>
          </a:xfrm>
          <a:prstGeom prst="straightConnector1">
            <a:avLst/>
          </a:prstGeom>
          <a:noFill/>
          <a:ln w="19050">
            <a:solidFill>
              <a:srgbClr val="7F7F7F"/>
            </a:solidFill>
            <a:prstDash val="sysDash"/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4" name="Straight Arrow Connector 113">
            <a:extLst>
              <a:ext uri="{FF2B5EF4-FFF2-40B4-BE49-F238E27FC236}">
                <a16:creationId xmlns="" xmlns:a16="http://schemas.microsoft.com/office/drawing/2014/main" id="{F918DF29-E710-6D48-A424-B61330FCC3CE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037263" y="7780338"/>
            <a:ext cx="2733675" cy="3141662"/>
          </a:xfrm>
          <a:prstGeom prst="straightConnector1">
            <a:avLst/>
          </a:prstGeom>
          <a:noFill/>
          <a:ln w="19050">
            <a:solidFill>
              <a:srgbClr val="7F7F7F"/>
            </a:solidFill>
            <a:prstDash val="sysDash"/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" name="Straight Arrow Connector 119">
            <a:extLst>
              <a:ext uri="{FF2B5EF4-FFF2-40B4-BE49-F238E27FC236}">
                <a16:creationId xmlns="" xmlns:a16="http://schemas.microsoft.com/office/drawing/2014/main" id="{C0884739-81A8-0743-90D9-6ED5A8B9F50C}"/>
              </a:ext>
            </a:extLst>
          </p:cNvPr>
          <p:cNvCxnSpPr>
            <a:cxnSpLocks noChangeShapeType="1"/>
            <a:stCxn id="70" idx="2"/>
          </p:cNvCxnSpPr>
          <p:nvPr/>
        </p:nvCxnSpPr>
        <p:spPr bwMode="auto">
          <a:xfrm flipH="1">
            <a:off x="17111663" y="7780338"/>
            <a:ext cx="3094037" cy="3108325"/>
          </a:xfrm>
          <a:prstGeom prst="straightConnector1">
            <a:avLst/>
          </a:prstGeom>
          <a:noFill/>
          <a:ln w="19050">
            <a:solidFill>
              <a:srgbClr val="7F7F7F"/>
            </a:solidFill>
            <a:prstDash val="sysDash"/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6" name="Picture 105" descr="container_blue.png">
            <a:extLst>
              <a:ext uri="{FF2B5EF4-FFF2-40B4-BE49-F238E27FC236}">
                <a16:creationId xmlns="" xmlns:a16="http://schemas.microsoft.com/office/drawing/2014/main" id="{3BD9FFD2-5AE2-254C-8330-AB0C04B000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00" y="2798763"/>
            <a:ext cx="11684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105" descr="container_blue.png">
            <a:extLst>
              <a:ext uri="{FF2B5EF4-FFF2-40B4-BE49-F238E27FC236}">
                <a16:creationId xmlns="" xmlns:a16="http://schemas.microsoft.com/office/drawing/2014/main" id="{50BFA444-C0C3-CE46-8E40-9FA4CCF700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6735763"/>
            <a:ext cx="11684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105" descr="container_blue.png">
            <a:extLst>
              <a:ext uri="{FF2B5EF4-FFF2-40B4-BE49-F238E27FC236}">
                <a16:creationId xmlns="" xmlns:a16="http://schemas.microsoft.com/office/drawing/2014/main" id="{16D1E031-7906-714F-A794-071989863C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0" y="6735763"/>
            <a:ext cx="11684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105" descr="container_blue.png">
            <a:extLst>
              <a:ext uri="{FF2B5EF4-FFF2-40B4-BE49-F238E27FC236}">
                <a16:creationId xmlns="" xmlns:a16="http://schemas.microsoft.com/office/drawing/2014/main" id="{EB17F13F-B78B-9C46-AFD4-AE9430AF17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0438" y="6735763"/>
            <a:ext cx="11684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Picture 105" descr="container_blue.png">
            <a:extLst>
              <a:ext uri="{FF2B5EF4-FFF2-40B4-BE49-F238E27FC236}">
                <a16:creationId xmlns="" xmlns:a16="http://schemas.microsoft.com/office/drawing/2014/main" id="{65D72137-9104-B044-8600-D97903362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7100" y="6735763"/>
            <a:ext cx="11684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105" descr="container_blue.png">
            <a:extLst>
              <a:ext uri="{FF2B5EF4-FFF2-40B4-BE49-F238E27FC236}">
                <a16:creationId xmlns="" xmlns:a16="http://schemas.microsoft.com/office/drawing/2014/main" id="{5895FF8F-C8F0-8C42-A9B1-2A320B0BE2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6563" y="2798763"/>
            <a:ext cx="11684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8" grpId="0" animBg="1"/>
      <p:bldP spid="19" grpId="0" animBg="1"/>
      <p:bldP spid="20" grpId="0" animBg="1"/>
      <p:bldP spid="54" grpId="0" animBg="1"/>
      <p:bldP spid="56" grpId="0" animBg="1"/>
      <p:bldP spid="58" grpId="0" animBg="1"/>
      <p:bldP spid="59" grpId="0" animBg="1"/>
      <p:bldP spid="68" grpId="0" animBg="1"/>
      <p:bldP spid="63" grpId="0" animBg="1"/>
      <p:bldP spid="65" grpId="0" animBg="1"/>
      <p:bldP spid="66" grpId="0" animBg="1"/>
      <p:bldP spid="67" grpId="0" animBg="1"/>
      <p:bldP spid="70" grpId="0" animBg="1"/>
      <p:bldP spid="72" grpId="0" animBg="1"/>
      <p:bldP spid="73" grpId="0" animBg="1"/>
      <p:bldP spid="74" grpId="0" animBg="1"/>
      <p:bldP spid="77" grpId="0" animBg="1"/>
      <p:bldP spid="82" grpId="0" animBg="1"/>
      <p:bldP spid="75" grpId="0" animBg="1"/>
      <p:bldP spid="76" grpId="0" animBg="1"/>
      <p:bldP spid="80" grpId="0" animBg="1"/>
      <p:bldP spid="8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="" xmlns:a16="http://schemas.microsoft.com/office/drawing/2014/main" id="{C63AF1DE-11F7-D843-B572-92CB4C905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237744"/>
            <a:ext cx="22783800" cy="1600200"/>
          </a:xfrm>
        </p:spPr>
        <p:txBody>
          <a:bodyPr/>
          <a:lstStyle/>
          <a:p>
            <a:r>
              <a:rPr lang="en-US" altLang="en-US" b="1" dirty="0"/>
              <a:t>GPU Access from within a Container</a:t>
            </a:r>
          </a:p>
        </p:txBody>
      </p:sp>
      <p:pic>
        <p:nvPicPr>
          <p:cNvPr id="29698" name="Picture 2">
            <a:extLst>
              <a:ext uri="{FF2B5EF4-FFF2-40B4-BE49-F238E27FC236}">
                <a16:creationId xmlns="" xmlns:a16="http://schemas.microsoft.com/office/drawing/2014/main" id="{3BBAD778-79AD-774D-9F67-E092818774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438400"/>
            <a:ext cx="13469938" cy="952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Box 5">
            <a:extLst>
              <a:ext uri="{FF2B5EF4-FFF2-40B4-BE49-F238E27FC236}">
                <a16:creationId xmlns="" xmlns:a16="http://schemas.microsoft.com/office/drawing/2014/main" id="{4088B6F6-7961-B249-BA05-49894F458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1760170"/>
            <a:ext cx="195754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r>
              <a:rPr lang="en-US" altLang="en-US" sz="2000" b="1" dirty="0">
                <a:solidFill>
                  <a:schemeClr val="bg2"/>
                </a:solidFill>
                <a:latin typeface="Calibri" panose="020F0502020204030204" pitchFamily="34" charset="0"/>
              </a:rPr>
              <a:t>Source</a:t>
            </a:r>
            <a:r>
              <a:rPr lang="en-US" altLang="en-US" sz="2000" dirty="0">
                <a:solidFill>
                  <a:schemeClr val="bg2"/>
                </a:solidFill>
                <a:latin typeface="Calibri" panose="020F0502020204030204" pitchFamily="34" charset="0"/>
              </a:rPr>
              <a:t>: </a:t>
            </a:r>
            <a:r>
              <a:rPr lang="en-US" altLang="en-US" sz="2000" u="sng" dirty="0">
                <a:solidFill>
                  <a:schemeClr val="bg2"/>
                </a:solidFill>
                <a:latin typeface="Calibri" panose="020F0502020204030204" pitchFamily="34" charset="0"/>
              </a:rPr>
              <a:t>http://</a:t>
            </a:r>
            <a:r>
              <a:rPr lang="en-US" altLang="en-US" sz="2000" u="sng" dirty="0" err="1">
                <a:solidFill>
                  <a:schemeClr val="bg2"/>
                </a:solidFill>
                <a:latin typeface="Calibri" panose="020F0502020204030204" pitchFamily="34" charset="0"/>
              </a:rPr>
              <a:t>www.nvidia.com</a:t>
            </a:r>
            <a:r>
              <a:rPr lang="en-US" altLang="en-US" sz="2000" u="sng" dirty="0">
                <a:solidFill>
                  <a:schemeClr val="bg2"/>
                </a:solidFill>
                <a:latin typeface="Calibri" panose="020F0502020204030204" pitchFamily="34" charset="0"/>
              </a:rPr>
              <a:t>/object/docker-</a:t>
            </a:r>
            <a:r>
              <a:rPr lang="en-US" altLang="en-US" sz="2000" u="sng" dirty="0" err="1">
                <a:solidFill>
                  <a:schemeClr val="bg2"/>
                </a:solidFill>
                <a:latin typeface="Calibri" panose="020F0502020204030204" pitchFamily="34" charset="0"/>
              </a:rPr>
              <a:t>container.html</a:t>
            </a:r>
            <a:endParaRPr lang="en-US" altLang="en-US" sz="2000" u="sng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="" xmlns:a16="http://schemas.microsoft.com/office/drawing/2014/main" id="{7DCAD2D5-4ED2-A442-84D5-D0DCE20A1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Deep Learning &amp; Docker Containers</a:t>
            </a:r>
          </a:p>
        </p:txBody>
      </p:sp>
      <p:pic>
        <p:nvPicPr>
          <p:cNvPr id="30723" name="Picture 7">
            <a:extLst>
              <a:ext uri="{FF2B5EF4-FFF2-40B4-BE49-F238E27FC236}">
                <a16:creationId xmlns="" xmlns:a16="http://schemas.microsoft.com/office/drawing/2014/main" id="{2309A135-8AF7-8045-8A0B-9B242BD3C4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1600" y="3810000"/>
            <a:ext cx="6861175" cy="597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Content Placeholder 2">
            <a:extLst>
              <a:ext uri="{FF2B5EF4-FFF2-40B4-BE49-F238E27FC236}">
                <a16:creationId xmlns="" xmlns:a16="http://schemas.microsoft.com/office/drawing/2014/main" id="{7FB38958-CC65-554F-B68C-2407534C0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2438400"/>
            <a:ext cx="15374938" cy="9050338"/>
          </a:xfrm>
        </p:spPr>
        <p:txBody>
          <a:bodyPr/>
          <a:lstStyle/>
          <a:p>
            <a:r>
              <a:rPr lang="en-US" altLang="en-US" sz="6000" dirty="0"/>
              <a:t>Deep learning (DL) applications are compute hardware intensive</a:t>
            </a:r>
          </a:p>
          <a:p>
            <a:r>
              <a:rPr lang="en-US" altLang="en-US" sz="6000" dirty="0"/>
              <a:t>They </a:t>
            </a:r>
            <a:r>
              <a:rPr lang="en-US" altLang="en-US" sz="6000" b="1" dirty="0">
                <a:solidFill>
                  <a:srgbClr val="C00000"/>
                </a:solidFill>
              </a:rPr>
              <a:t>can</a:t>
            </a:r>
            <a:r>
              <a:rPr lang="en-US" altLang="en-US" sz="6000" dirty="0"/>
              <a:t> benefit from the flexibility, agility, and resource sharing attributes of containerization</a:t>
            </a:r>
          </a:p>
          <a:p>
            <a:r>
              <a:rPr lang="en-US" altLang="en-US" sz="6000" b="1" dirty="0">
                <a:solidFill>
                  <a:srgbClr val="C00000"/>
                </a:solidFill>
              </a:rPr>
              <a:t>But</a:t>
            </a:r>
            <a:r>
              <a:rPr lang="en-US" altLang="en-US" sz="6000" b="1" dirty="0">
                <a:solidFill>
                  <a:srgbClr val="004875"/>
                </a:solidFill>
              </a:rPr>
              <a:t> </a:t>
            </a:r>
            <a:r>
              <a:rPr lang="en-US" altLang="en-US" sz="6000" dirty="0"/>
              <a:t>care must be taken in how this is done, especially in a large-scale distributed environment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="" xmlns:a16="http://schemas.microsoft.com/office/drawing/2014/main" id="{73C0B695-9D4E-4145-B107-685AF80D5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Potential DL Deployment Challenges</a:t>
            </a:r>
          </a:p>
        </p:txBody>
      </p:sp>
      <p:sp>
        <p:nvSpPr>
          <p:cNvPr id="31746" name="Content Placeholder 2">
            <a:extLst>
              <a:ext uri="{FF2B5EF4-FFF2-40B4-BE49-F238E27FC236}">
                <a16:creationId xmlns="" xmlns:a16="http://schemas.microsoft.com/office/drawing/2014/main" id="{BF58F36D-9511-0C4C-9806-DD6C41519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2438400"/>
            <a:ext cx="22453600" cy="9050338"/>
          </a:xfrm>
        </p:spPr>
        <p:txBody>
          <a:bodyPr/>
          <a:lstStyle/>
          <a:p>
            <a:r>
              <a:rPr lang="en-US" altLang="en-US" sz="6000" dirty="0"/>
              <a:t>How to run clusters on heterogeneous host hardware </a:t>
            </a:r>
          </a:p>
          <a:p>
            <a:pPr lvl="1"/>
            <a:r>
              <a:rPr lang="en-US" altLang="en-US" sz="5400" dirty="0">
                <a:ea typeface="MS PGothic" panose="020B0600070205080204" pitchFamily="34" charset="-128"/>
                <a:cs typeface="Geneva" panose="020B0503030404040204" pitchFamily="34" charset="0"/>
              </a:rPr>
              <a:t>CPUs and GPUs, including multiple GPU versions</a:t>
            </a:r>
          </a:p>
          <a:p>
            <a:r>
              <a:rPr lang="en-US" altLang="en-US" sz="6000" dirty="0"/>
              <a:t>How to maximize use of expensive hardware resources</a:t>
            </a:r>
          </a:p>
          <a:p>
            <a:r>
              <a:rPr lang="en-US" altLang="en-US" sz="6000" dirty="0"/>
              <a:t>How to minimize manual operations</a:t>
            </a:r>
          </a:p>
          <a:p>
            <a:pPr lvl="1"/>
            <a:r>
              <a:rPr lang="en-US" altLang="en-US" sz="5400" dirty="0"/>
              <a:t>Automating the cluster creation and and deployment process</a:t>
            </a:r>
          </a:p>
          <a:p>
            <a:pPr lvl="1"/>
            <a:r>
              <a:rPr lang="en-US" altLang="en-US" sz="5400" dirty="0"/>
              <a:t>Creating reproducible clusters and reproducible results</a:t>
            </a:r>
          </a:p>
          <a:p>
            <a:pPr lvl="1"/>
            <a:r>
              <a:rPr lang="en-US" altLang="en-US" sz="5400" dirty="0"/>
              <a:t>Enabling on-demand provisioning and elasticity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="" xmlns:a16="http://schemas.microsoft.com/office/drawing/2014/main" id="{C89DF7D9-A7E9-C440-951A-5203AFE95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DL Deployment Challenges (Cont’d)</a:t>
            </a:r>
          </a:p>
        </p:txBody>
      </p:sp>
      <p:sp>
        <p:nvSpPr>
          <p:cNvPr id="32770" name="Content Placeholder 2">
            <a:extLst>
              <a:ext uri="{FF2B5EF4-FFF2-40B4-BE49-F238E27FC236}">
                <a16:creationId xmlns="" xmlns:a16="http://schemas.microsoft.com/office/drawing/2014/main" id="{F5CF6672-9960-D44E-BAF2-E79039FAE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2438400"/>
            <a:ext cx="23134637" cy="10363200"/>
          </a:xfrm>
        </p:spPr>
        <p:txBody>
          <a:bodyPr/>
          <a:lstStyle/>
          <a:p>
            <a:r>
              <a:rPr lang="en-US" altLang="en-US" sz="6000" dirty="0"/>
              <a:t>How to support the latest versions of software</a:t>
            </a:r>
          </a:p>
          <a:p>
            <a:pPr lvl="1"/>
            <a:r>
              <a:rPr lang="en-US" altLang="en-US" sz="5400" dirty="0">
                <a:ea typeface="MS PGothic" panose="020B0600070205080204" pitchFamily="34" charset="-128"/>
                <a:cs typeface="Geneva" panose="020B0503030404040204" pitchFamily="34" charset="0"/>
              </a:rPr>
              <a:t>Deployment complexity and upgrades</a:t>
            </a:r>
          </a:p>
          <a:p>
            <a:pPr lvl="1"/>
            <a:r>
              <a:rPr lang="en-US" altLang="en-US" sz="5400" dirty="0">
                <a:ea typeface="MS PGothic" panose="020B0600070205080204" pitchFamily="34" charset="-128"/>
                <a:cs typeface="Geneva" panose="020B0503030404040204" pitchFamily="34" charset="0"/>
              </a:rPr>
              <a:t>Version compatibility</a:t>
            </a:r>
          </a:p>
          <a:p>
            <a:r>
              <a:rPr lang="en-US" altLang="en-US" sz="6000" dirty="0"/>
              <a:t>How to ensure enterprise-class security</a:t>
            </a:r>
          </a:p>
          <a:p>
            <a:pPr lvl="1"/>
            <a:r>
              <a:rPr lang="en-US" altLang="en-US" sz="5400" dirty="0"/>
              <a:t>Network, storage, user authentication, and access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="" xmlns:a16="http://schemas.microsoft.com/office/drawing/2014/main" id="{A831174C-C857-064C-8A43-64DCC92BD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Demo Example: Image Classification</a:t>
            </a:r>
          </a:p>
        </p:txBody>
      </p:sp>
      <p:sp>
        <p:nvSpPr>
          <p:cNvPr id="67586" name="Content Placeholder 2">
            <a:extLst>
              <a:ext uri="{FF2B5EF4-FFF2-40B4-BE49-F238E27FC236}">
                <a16:creationId xmlns="" xmlns:a16="http://schemas.microsoft.com/office/drawing/2014/main" id="{A0BAA09A-3B93-9040-B6EC-0B25220B0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292" y="3332747"/>
            <a:ext cx="23134637" cy="103632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endParaRPr lang="en-US" altLang="en-US" dirty="0">
              <a:cs typeface="Geneva"/>
            </a:endParaRPr>
          </a:p>
          <a:p>
            <a:pPr marL="0" indent="0" algn="ctr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altLang="en-US" sz="7200" b="1" dirty="0">
                <a:solidFill>
                  <a:srgbClr val="C00000"/>
                </a:solidFill>
                <a:cs typeface="Geneva"/>
              </a:rPr>
              <a:t>Distributed Deep Learning </a:t>
            </a:r>
          </a:p>
          <a:p>
            <a:pPr marL="0" indent="0" algn="ctr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altLang="en-US" sz="7200" b="1" dirty="0">
                <a:solidFill>
                  <a:schemeClr val="tx1">
                    <a:lumMod val="50000"/>
                    <a:lumOff val="50000"/>
                  </a:schemeClr>
                </a:solidFill>
                <a:cs typeface="Geneva"/>
              </a:rPr>
              <a:t>with TensorFlow, Spark, GPUs, and Docker</a:t>
            </a:r>
          </a:p>
          <a:p>
            <a:pPr marL="0" indent="0" algn="ctr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altLang="en-US" sz="7200" dirty="0">
                <a:solidFill>
                  <a:schemeClr val="tx1">
                    <a:lumMod val="50000"/>
                    <a:lumOff val="50000"/>
                  </a:schemeClr>
                </a:solidFill>
                <a:cs typeface="Geneva"/>
              </a:rPr>
              <a:t>using the </a:t>
            </a:r>
            <a:r>
              <a:rPr lang="en-US" altLang="en-US" sz="7200" dirty="0" err="1">
                <a:solidFill>
                  <a:schemeClr val="tx1">
                    <a:lumMod val="50000"/>
                    <a:lumOff val="50000"/>
                  </a:schemeClr>
                </a:solidFill>
                <a:cs typeface="Geneva"/>
              </a:rPr>
              <a:t>BlueData</a:t>
            </a:r>
            <a:r>
              <a:rPr lang="en-US" altLang="en-US" sz="7200" dirty="0">
                <a:solidFill>
                  <a:schemeClr val="tx1">
                    <a:lumMod val="50000"/>
                    <a:lumOff val="50000"/>
                  </a:schemeClr>
                </a:solidFill>
                <a:cs typeface="Geneva"/>
              </a:rPr>
              <a:t> EPIC Platform</a:t>
            </a:r>
          </a:p>
        </p:txBody>
      </p:sp>
      <p:pic>
        <p:nvPicPr>
          <p:cNvPr id="33795" name="Picture 3">
            <a:extLst>
              <a:ext uri="{FF2B5EF4-FFF2-40B4-BE49-F238E27FC236}">
                <a16:creationId xmlns="" xmlns:a16="http://schemas.microsoft.com/office/drawing/2014/main" id="{3D5D8C4D-52FB-1B41-8843-A37C6C037D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00" y="8589963"/>
            <a:ext cx="5372100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4">
            <a:extLst>
              <a:ext uri="{FF2B5EF4-FFF2-40B4-BE49-F238E27FC236}">
                <a16:creationId xmlns="" xmlns:a16="http://schemas.microsoft.com/office/drawing/2014/main" id="{84FF5330-E3A3-A045-B874-C9E6CF2D0C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8961438"/>
            <a:ext cx="4378325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>
            <a:extLst>
              <a:ext uri="{FF2B5EF4-FFF2-40B4-BE49-F238E27FC236}">
                <a16:creationId xmlns="" xmlns:a16="http://schemas.microsoft.com/office/drawing/2014/main" id="{04AA58DC-8726-0E4D-9D82-3DE21CC896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3063" y="8961438"/>
            <a:ext cx="3241675" cy="239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6">
            <a:extLst>
              <a:ext uri="{FF2B5EF4-FFF2-40B4-BE49-F238E27FC236}">
                <a16:creationId xmlns="" xmlns:a16="http://schemas.microsoft.com/office/drawing/2014/main" id="{32DA5EFA-8B61-C44A-8DD5-00E3D0B6FA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8538" y="8305800"/>
            <a:ext cx="3860800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="" xmlns:a16="http://schemas.microsoft.com/office/drawing/2014/main" id="{27E4E4D7-ACE9-444E-BB50-36DEFE78F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Demo </a:t>
            </a:r>
          </a:p>
        </p:txBody>
      </p:sp>
      <p:sp>
        <p:nvSpPr>
          <p:cNvPr id="52227" name="Content Placeholder 3">
            <a:extLst>
              <a:ext uri="{FF2B5EF4-FFF2-40B4-BE49-F238E27FC236}">
                <a16:creationId xmlns="" xmlns:a16="http://schemas.microsoft.com/office/drawing/2014/main" id="{2FFF3A5A-764A-6843-8821-BDECE7E13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2414337"/>
            <a:ext cx="19108069" cy="10363200"/>
          </a:xfrm>
        </p:spPr>
        <p:txBody>
          <a:bodyPr/>
          <a:lstStyle/>
          <a:p>
            <a:pPr>
              <a:buFont typeface="Wingdings" charset="0"/>
              <a:buChar char="§"/>
              <a:defRPr/>
            </a:pPr>
            <a:r>
              <a:rPr lang="en-US" sz="6000" dirty="0">
                <a:ea typeface="ＭＳ Ｐゴシック" charset="0"/>
                <a:cs typeface="Geneva" charset="0"/>
                <a:sym typeface="Arial" charset="0"/>
              </a:rPr>
              <a:t>Single node, </a:t>
            </a:r>
            <a:r>
              <a:rPr lang="en-US" sz="6000" dirty="0" smtClean="0">
                <a:ea typeface="ＭＳ Ｐゴシック" charset="0"/>
                <a:cs typeface="Geneva" charset="0"/>
                <a:sym typeface="Arial" charset="0"/>
              </a:rPr>
              <a:t>Python-based </a:t>
            </a:r>
            <a:r>
              <a:rPr lang="en-US" sz="6000" dirty="0">
                <a:ea typeface="ＭＳ Ｐゴシック" charset="0"/>
                <a:cs typeface="Geneva" charset="0"/>
                <a:sym typeface="Arial" charset="0"/>
              </a:rPr>
              <a:t>image recognition</a:t>
            </a:r>
          </a:p>
          <a:p>
            <a:pPr lvl="1">
              <a:buFont typeface="Arial" charset="0"/>
              <a:buChar char="-"/>
              <a:defRPr/>
            </a:pPr>
            <a:r>
              <a:rPr lang="en-US" sz="5400" dirty="0">
                <a:ea typeface="ＭＳ Ｐゴシック" charset="0"/>
                <a:cs typeface="Geneva" charset="0"/>
                <a:sym typeface="Arial" charset="0"/>
              </a:rPr>
              <a:t>Standard image recognition from </a:t>
            </a:r>
            <a:r>
              <a:rPr lang="en-US" sz="5400" dirty="0" err="1">
                <a:ea typeface="ＭＳ Ｐゴシック" charset="0"/>
                <a:cs typeface="Geneva" charset="0"/>
                <a:sym typeface="Arial" charset="0"/>
              </a:rPr>
              <a:t>TensorFlow</a:t>
            </a:r>
            <a:r>
              <a:rPr lang="en-US" sz="5400" dirty="0">
                <a:ea typeface="ＭＳ Ｐゴシック" charset="0"/>
                <a:cs typeface="Geneva" charset="0"/>
                <a:sym typeface="Arial" charset="0"/>
              </a:rPr>
              <a:t> </a:t>
            </a:r>
            <a:r>
              <a:rPr lang="en-US" sz="5400" dirty="0" smtClean="0">
                <a:ea typeface="ＭＳ Ｐゴシック" charset="0"/>
                <a:cs typeface="Geneva" charset="0"/>
                <a:sym typeface="Arial" charset="0"/>
              </a:rPr>
              <a:t>website: </a:t>
            </a:r>
            <a:r>
              <a:rPr lang="en-US" dirty="0" smtClean="0">
                <a:solidFill>
                  <a:schemeClr val="bg2"/>
                </a:solidFill>
                <a:ea typeface="ＭＳ Ｐゴシック" charset="0"/>
                <a:cs typeface="Geneva" charset="0"/>
                <a:sym typeface="Arial" charset="0"/>
                <a:hlinkClick r:id="rId2"/>
              </a:rPr>
              <a:t>https</a:t>
            </a:r>
            <a:r>
              <a:rPr lang="en-US" dirty="0">
                <a:solidFill>
                  <a:schemeClr val="bg2"/>
                </a:solidFill>
                <a:ea typeface="ＭＳ Ｐゴシック" charset="0"/>
                <a:cs typeface="Geneva" charset="0"/>
                <a:sym typeface="Arial" charset="0"/>
                <a:hlinkClick r:id="rId2"/>
              </a:rPr>
              <a:t>://www.tensorflow.org/versions/master/tutorials/</a:t>
            </a:r>
            <a:r>
              <a:rPr lang="en-US" dirty="0" smtClean="0">
                <a:solidFill>
                  <a:schemeClr val="bg2"/>
                </a:solidFill>
                <a:ea typeface="ＭＳ Ｐゴシック" charset="0"/>
                <a:cs typeface="Geneva" charset="0"/>
                <a:sym typeface="Arial" charset="0"/>
                <a:hlinkClick r:id="rId2"/>
              </a:rPr>
              <a:t>image_recognition</a:t>
            </a:r>
            <a:endParaRPr lang="en-US" sz="5400" dirty="0">
              <a:ea typeface="ＭＳ Ｐゴシック" charset="0"/>
              <a:cs typeface="Geneva" charset="0"/>
              <a:sym typeface="Arial" charset="0"/>
            </a:endParaRPr>
          </a:p>
          <a:p>
            <a:pPr>
              <a:buFont typeface="Wingdings" charset="0"/>
              <a:buChar char="§"/>
              <a:defRPr/>
            </a:pPr>
            <a:r>
              <a:rPr lang="en-US" sz="6000" dirty="0" smtClean="0">
                <a:ea typeface="ＭＳ Ｐゴシック" charset="0"/>
                <a:cs typeface="Geneva" charset="0"/>
                <a:sym typeface="Arial" charset="0"/>
              </a:rPr>
              <a:t>Multi-node</a:t>
            </a:r>
            <a:r>
              <a:rPr lang="en-US" sz="6000" dirty="0">
                <a:ea typeface="ＭＳ Ｐゴシック" charset="0"/>
                <a:cs typeface="Geneva" charset="0"/>
                <a:sym typeface="Arial" charset="0"/>
              </a:rPr>
              <a:t>, </a:t>
            </a:r>
            <a:r>
              <a:rPr lang="en-US" sz="6000" dirty="0" err="1" smtClean="0">
                <a:ea typeface="ＭＳ Ｐゴシック" charset="0"/>
                <a:cs typeface="Geneva" charset="0"/>
                <a:sym typeface="Arial" charset="0"/>
              </a:rPr>
              <a:t>PySpark</a:t>
            </a:r>
            <a:r>
              <a:rPr lang="en-US" sz="6000" dirty="0">
                <a:ea typeface="ＭＳ Ｐゴシック" charset="0"/>
                <a:cs typeface="Geneva" charset="0"/>
                <a:sym typeface="Arial" charset="0"/>
              </a:rPr>
              <a:t>-</a:t>
            </a:r>
            <a:r>
              <a:rPr lang="en-US" sz="6000" dirty="0" smtClean="0">
                <a:ea typeface="ＭＳ Ｐゴシック" charset="0"/>
                <a:cs typeface="Geneva" charset="0"/>
                <a:sym typeface="Arial" charset="0"/>
              </a:rPr>
              <a:t>based </a:t>
            </a:r>
            <a:r>
              <a:rPr lang="en-US" sz="6000" dirty="0">
                <a:ea typeface="ＭＳ Ｐゴシック" charset="0"/>
                <a:cs typeface="Geneva" charset="0"/>
                <a:sym typeface="Arial" charset="0"/>
              </a:rPr>
              <a:t>image classification on a Spark cluster </a:t>
            </a:r>
          </a:p>
          <a:p>
            <a:pPr lvl="1">
              <a:buFont typeface="Arial" charset="0"/>
              <a:buChar char="-"/>
              <a:defRPr/>
            </a:pPr>
            <a:r>
              <a:rPr lang="en-US" sz="5400" dirty="0">
                <a:ea typeface="ＭＳ Ｐゴシック" charset="0"/>
                <a:cs typeface="Geneva" charset="0"/>
                <a:sym typeface="Arial" charset="0"/>
              </a:rPr>
              <a:t>A published example with TensorFlow, Apache Spark, Spark DL, and </a:t>
            </a:r>
            <a:r>
              <a:rPr lang="en-US" sz="5400" dirty="0" smtClean="0">
                <a:ea typeface="ＭＳ Ｐゴシック" charset="0"/>
                <a:cs typeface="Geneva" charset="0"/>
                <a:sym typeface="Arial" charset="0"/>
              </a:rPr>
              <a:t>Python: </a:t>
            </a:r>
            <a:r>
              <a:rPr lang="en-US" sz="5400" dirty="0">
                <a:ea typeface="ＭＳ Ｐゴシック" charset="0"/>
                <a:cs typeface="Geneva" charset="0"/>
                <a:sym typeface="Arial" charset="0"/>
              </a:rPr>
              <a:t/>
            </a:r>
            <a:br>
              <a:rPr lang="en-US" sz="5400" dirty="0">
                <a:ea typeface="ＭＳ Ｐゴシック" charset="0"/>
                <a:cs typeface="Geneva" charset="0"/>
                <a:sym typeface="Arial" charset="0"/>
              </a:rPr>
            </a:br>
            <a:r>
              <a:rPr lang="en-US" dirty="0" smtClean="0">
                <a:ea typeface="ＭＳ Ｐゴシック" charset="0"/>
                <a:cs typeface="Geneva" charset="0"/>
                <a:sym typeface="Arial" charset="0"/>
                <a:hlinkClick r:id="rId3"/>
              </a:rPr>
              <a:t>https</a:t>
            </a:r>
            <a:r>
              <a:rPr lang="en-US" dirty="0">
                <a:ea typeface="ＭＳ Ｐゴシック" charset="0"/>
                <a:cs typeface="Geneva" charset="0"/>
                <a:sym typeface="Arial" charset="0"/>
                <a:hlinkClick r:id="rId3"/>
              </a:rPr>
              <a:t>://medium.com/linagora-engineering/making-image-classification-simple-with-spark-deep-learning-</a:t>
            </a:r>
            <a:r>
              <a:rPr lang="en-US" dirty="0" smtClean="0">
                <a:ea typeface="ＭＳ Ｐゴシック" charset="0"/>
                <a:cs typeface="Geneva" charset="0"/>
                <a:sym typeface="Arial" charset="0"/>
                <a:hlinkClick r:id="rId3"/>
              </a:rPr>
              <a:t>f654a8b876b8</a:t>
            </a:r>
            <a:endParaRPr lang="en-US" dirty="0">
              <a:ea typeface="ＭＳ Ｐゴシック" charset="0"/>
              <a:cs typeface="Geneva" charset="0"/>
              <a:sym typeface="Arial" charset="0"/>
            </a:endParaRPr>
          </a:p>
          <a:p>
            <a:pPr marL="419100" lvl="1" indent="0">
              <a:buNone/>
              <a:defRPr/>
            </a:pPr>
            <a:endParaRPr lang="en-US" sz="5400" dirty="0">
              <a:ea typeface="ＭＳ Ｐゴシック" charset="0"/>
              <a:cs typeface="Geneva" charset="0"/>
              <a:sym typeface="Arial" charset="0"/>
            </a:endParaRPr>
          </a:p>
          <a:p>
            <a:pPr marL="419100" lvl="1" indent="0">
              <a:buFont typeface="Arial" charset="0"/>
              <a:buNone/>
              <a:defRPr/>
            </a:pPr>
            <a:endParaRPr lang="en-US" sz="5400" dirty="0">
              <a:ea typeface="ＭＳ Ｐゴシック" charset="0"/>
              <a:cs typeface="Geneva" charset="0"/>
              <a:sym typeface="Arial" charset="0"/>
            </a:endParaRPr>
          </a:p>
        </p:txBody>
      </p:sp>
      <p:pic>
        <p:nvPicPr>
          <p:cNvPr id="34819" name="Picture 1">
            <a:extLst>
              <a:ext uri="{FF2B5EF4-FFF2-40B4-BE49-F238E27FC236}">
                <a16:creationId xmlns="" xmlns:a16="http://schemas.microsoft.com/office/drawing/2014/main" id="{818ED7DB-20F3-5F47-B243-726AD686B7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1" r="5470"/>
          <a:stretch/>
        </p:blipFill>
        <p:spPr bwMode="auto">
          <a:xfrm>
            <a:off x="20944074" y="2362200"/>
            <a:ext cx="2702995" cy="312420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2" descr="stevejobs8.jpeg">
            <a:extLst>
              <a:ext uri="{FF2B5EF4-FFF2-40B4-BE49-F238E27FC236}">
                <a16:creationId xmlns="" xmlns:a16="http://schemas.microsoft.com/office/drawing/2014/main" id="{108B0155-DC76-2D4B-8D2F-9AE5BA96DC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4074" y="7173326"/>
            <a:ext cx="2706240" cy="3037473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="" xmlns:a16="http://schemas.microsoft.com/office/drawing/2014/main" id="{2CE4FDE6-BD4C-3D4A-9377-F171A5048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8" y="237744"/>
            <a:ext cx="23134637" cy="1663700"/>
          </a:xfrm>
        </p:spPr>
        <p:txBody>
          <a:bodyPr/>
          <a:lstStyle/>
          <a:p>
            <a:r>
              <a:rPr lang="en-US" altLang="en-US" b="1" dirty="0"/>
              <a:t>Going from Single Node to Distributed Processing</a:t>
            </a:r>
          </a:p>
        </p:txBody>
      </p:sp>
      <p:sp>
        <p:nvSpPr>
          <p:cNvPr id="35842" name="Content Placeholder 3">
            <a:extLst>
              <a:ext uri="{FF2B5EF4-FFF2-40B4-BE49-F238E27FC236}">
                <a16:creationId xmlns="" xmlns:a16="http://schemas.microsoft.com/office/drawing/2014/main" id="{4E2D55A7-F753-FF48-A708-218F655C8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2438400"/>
            <a:ext cx="21107400" cy="10363200"/>
          </a:xfrm>
        </p:spPr>
        <p:txBody>
          <a:bodyPr/>
          <a:lstStyle/>
          <a:p>
            <a:r>
              <a:rPr lang="en-US" altLang="en-US" sz="6000" dirty="0">
                <a:ea typeface="MS PGothic" panose="020B0600070205080204" pitchFamily="34" charset="-128"/>
                <a:cs typeface="Geneva" panose="020B0503030404040204" pitchFamily="34" charset="0"/>
              </a:rPr>
              <a:t>Make sure all nodes are </a:t>
            </a:r>
            <a:r>
              <a:rPr lang="en-US" altLang="en-US" sz="6000" dirty="0" smtClean="0">
                <a:ea typeface="MS PGothic" panose="020B0600070205080204" pitchFamily="34" charset="-128"/>
                <a:cs typeface="Geneva" panose="020B0503030404040204" pitchFamily="34" charset="0"/>
              </a:rPr>
              <a:t>GPU-enabled</a:t>
            </a:r>
            <a:endParaRPr lang="en-US" altLang="en-US" sz="6000" dirty="0">
              <a:ea typeface="MS PGothic" panose="020B0600070205080204" pitchFamily="34" charset="-128"/>
              <a:cs typeface="Geneva" panose="020B0503030404040204" pitchFamily="34" charset="0"/>
            </a:endParaRPr>
          </a:p>
          <a:p>
            <a:r>
              <a:rPr lang="en-US" altLang="en-US" sz="6000" dirty="0">
                <a:ea typeface="MS PGothic" panose="020B0600070205080204" pitchFamily="34" charset="-128"/>
                <a:cs typeface="Geneva" panose="020B0503030404040204" pitchFamily="34" charset="0"/>
              </a:rPr>
              <a:t>Choose a software stack that can run distributed models</a:t>
            </a:r>
          </a:p>
          <a:p>
            <a:r>
              <a:rPr lang="en-US" altLang="en-US" sz="6000" dirty="0">
                <a:ea typeface="MS PGothic" panose="020B0600070205080204" pitchFamily="34" charset="-128"/>
                <a:cs typeface="Geneva" panose="020B0503030404040204" pitchFamily="34" charset="0"/>
              </a:rPr>
              <a:t>All nodes should have the necessary libraries</a:t>
            </a:r>
          </a:p>
          <a:p>
            <a:r>
              <a:rPr lang="en-US" altLang="en-US" sz="6000" dirty="0">
                <a:ea typeface="MS PGothic" panose="020B0600070205080204" pitchFamily="34" charset="-128"/>
                <a:cs typeface="Geneva" panose="020B0503030404040204" pitchFamily="34" charset="0"/>
              </a:rPr>
              <a:t>Consistent definition of environments across all nodes </a:t>
            </a:r>
            <a:r>
              <a:rPr lang="en-US" altLang="en-US" sz="6000" dirty="0" smtClean="0">
                <a:ea typeface="MS PGothic" panose="020B0600070205080204" pitchFamily="34" charset="-128"/>
                <a:cs typeface="Geneva" panose="020B0503030404040204" pitchFamily="34" charset="0"/>
              </a:rPr>
              <a:t>(Python </a:t>
            </a:r>
            <a:r>
              <a:rPr lang="en-US" altLang="en-US" sz="6000" dirty="0" err="1">
                <a:ea typeface="MS PGothic" panose="020B0600070205080204" pitchFamily="34" charset="-128"/>
                <a:cs typeface="Geneva" panose="020B0503030404040204" pitchFamily="34" charset="0"/>
              </a:rPr>
              <a:t>venv</a:t>
            </a:r>
            <a:r>
              <a:rPr lang="en-US" altLang="en-US" sz="6000" dirty="0">
                <a:ea typeface="MS PGothic" panose="020B0600070205080204" pitchFamily="34" charset="-128"/>
                <a:cs typeface="Geneva" panose="020B0503030404040204" pitchFamily="34" charset="0"/>
              </a:rPr>
              <a:t> for </a:t>
            </a:r>
            <a:r>
              <a:rPr lang="en-US" altLang="en-US" sz="6000" dirty="0" err="1">
                <a:ea typeface="MS PGothic" panose="020B0600070205080204" pitchFamily="34" charset="-128"/>
                <a:cs typeface="Geneva" panose="020B0503030404040204" pitchFamily="34" charset="0"/>
              </a:rPr>
              <a:t>Tensorflow</a:t>
            </a:r>
            <a:r>
              <a:rPr lang="en-US" altLang="en-US" sz="6000" dirty="0">
                <a:ea typeface="MS PGothic" panose="020B0600070205080204" pitchFamily="34" charset="-128"/>
                <a:cs typeface="Geneva" panose="020B0503030404040204" pitchFamily="34" charset="0"/>
              </a:rPr>
              <a:t>), </a:t>
            </a:r>
            <a:r>
              <a:rPr lang="en-US" altLang="en-US" sz="6000" dirty="0" smtClean="0">
                <a:ea typeface="MS PGothic" panose="020B0600070205080204" pitchFamily="34" charset="-128"/>
                <a:cs typeface="Geneva" panose="020B0503030404040204" pitchFamily="34" charset="0"/>
              </a:rPr>
              <a:t>Spark </a:t>
            </a:r>
            <a:r>
              <a:rPr lang="en-US" altLang="en-US" sz="6000" dirty="0">
                <a:ea typeface="MS PGothic" panose="020B0600070205080204" pitchFamily="34" charset="-128"/>
                <a:cs typeface="Geneva" panose="020B0503030404040204" pitchFamily="34" charset="0"/>
              </a:rPr>
              <a:t>configuration (executor memory, driver memory, </a:t>
            </a:r>
            <a:r>
              <a:rPr lang="en-US" altLang="en-US" sz="6000" dirty="0" err="1" smtClean="0">
                <a:ea typeface="MS PGothic" panose="020B0600070205080204" pitchFamily="34" charset="-128"/>
                <a:cs typeface="Geneva" panose="020B0503030404040204" pitchFamily="34" charset="0"/>
              </a:rPr>
              <a:t>PySpark</a:t>
            </a:r>
            <a:r>
              <a:rPr lang="en-US" altLang="en-US" sz="6000" dirty="0" smtClean="0">
                <a:ea typeface="MS PGothic" panose="020B0600070205080204" pitchFamily="34" charset="-128"/>
                <a:cs typeface="Geneva" panose="020B0503030404040204" pitchFamily="34" charset="0"/>
              </a:rPr>
              <a:t> </a:t>
            </a:r>
            <a:r>
              <a:rPr lang="en-US" altLang="en-US" sz="6000" dirty="0">
                <a:ea typeface="MS PGothic" panose="020B0600070205080204" pitchFamily="34" charset="-128"/>
                <a:cs typeface="Geneva" panose="020B0503030404040204" pitchFamily="34" charset="0"/>
              </a:rPr>
              <a:t>P</a:t>
            </a:r>
            <a:r>
              <a:rPr lang="en-US" altLang="en-US" sz="6000" dirty="0" smtClean="0">
                <a:ea typeface="MS PGothic" panose="020B0600070205080204" pitchFamily="34" charset="-128"/>
                <a:cs typeface="Geneva" panose="020B0503030404040204" pitchFamily="34" charset="0"/>
              </a:rPr>
              <a:t>ython</a:t>
            </a:r>
            <a:r>
              <a:rPr lang="en-US" altLang="en-US" sz="6000" dirty="0">
                <a:ea typeface="MS PGothic" panose="020B0600070205080204" pitchFamily="34" charset="-128"/>
                <a:cs typeface="Geneva" panose="020B0503030404040204" pitchFamily="34" charset="0"/>
              </a:rPr>
              <a:t>)</a:t>
            </a:r>
          </a:p>
          <a:p>
            <a:r>
              <a:rPr lang="en-US" altLang="en-US" sz="6000" dirty="0">
                <a:ea typeface="MS PGothic" panose="020B0600070205080204" pitchFamily="34" charset="-128"/>
                <a:cs typeface="Geneva" panose="020B0503030404040204" pitchFamily="34" charset="0"/>
              </a:rPr>
              <a:t>Flexibility to scale up and down as needed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3">
            <a:extLst>
              <a:ext uri="{FF2B5EF4-FFF2-40B4-BE49-F238E27FC236}">
                <a16:creationId xmlns="" xmlns:a16="http://schemas.microsoft.com/office/drawing/2014/main" id="{9F0A6346-5ACD-BE4F-A420-56B847CB33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2522538"/>
            <a:ext cx="16036925" cy="4729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0" name="Picture 5">
            <a:extLst>
              <a:ext uri="{FF2B5EF4-FFF2-40B4-BE49-F238E27FC236}">
                <a16:creationId xmlns="" xmlns:a16="http://schemas.microsoft.com/office/drawing/2014/main" id="{F183BCDE-E2C2-BD4C-8352-F86D36A5E4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7473950"/>
            <a:ext cx="19931062" cy="4703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>
            <a:extLst>
              <a:ext uri="{FF2B5EF4-FFF2-40B4-BE49-F238E27FC236}">
                <a16:creationId xmlns="" xmlns:a16="http://schemas.microsoft.com/office/drawing/2014/main" id="{6B2F8E0F-33B0-1C47-B898-2466D772D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8363" y="3119438"/>
            <a:ext cx="4884737" cy="2544762"/>
          </a:xfrm>
          <a:prstGeom prst="wedgeRoundRectCallout">
            <a:avLst>
              <a:gd name="adj1" fmla="val 44792"/>
              <a:gd name="adj2" fmla="val 67218"/>
              <a:gd name="adj3" fmla="val 16667"/>
            </a:avLst>
          </a:prstGeom>
          <a:solidFill>
            <a:srgbClr val="940103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chemeClr val="bg2">
                <a:alpha val="38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800" b="1" dirty="0">
                <a:solidFill>
                  <a:prstClr val="white"/>
                </a:solidFill>
                <a:latin typeface="Calibri"/>
                <a:ea typeface="ＭＳ Ｐゴシック" charset="0"/>
                <a:cs typeface="ＭＳ Ｐゴシック" charset="0"/>
                <a:sym typeface="Gill Sans" charset="0"/>
              </a:rPr>
              <a:t>Classifying a test picture </a:t>
            </a:r>
          </a:p>
        </p:txBody>
      </p:sp>
      <p:sp>
        <p:nvSpPr>
          <p:cNvPr id="8" name="Rounded Rectangular Callout 7">
            <a:extLst>
              <a:ext uri="{FF2B5EF4-FFF2-40B4-BE49-F238E27FC236}">
                <a16:creationId xmlns="" xmlns:a16="http://schemas.microsoft.com/office/drawing/2014/main" id="{E7A3D007-C18C-204B-8730-20BE6887A4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67238" y="8221663"/>
            <a:ext cx="6710362" cy="3927475"/>
          </a:xfrm>
          <a:prstGeom prst="wedgeRoundRectCallout">
            <a:avLst>
              <a:gd name="adj1" fmla="val -205972"/>
              <a:gd name="adj2" fmla="val -22403"/>
              <a:gd name="adj3" fmla="val 16667"/>
            </a:avLst>
          </a:prstGeom>
          <a:solidFill>
            <a:srgbClr val="940103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800" b="1" dirty="0">
                <a:solidFill>
                  <a:prstClr val="white"/>
                </a:solidFill>
                <a:latin typeface="Calibri"/>
                <a:ea typeface="ＭＳ Ｐゴシック" charset="0"/>
                <a:cs typeface="ＭＳ Ｐゴシック" charset="0"/>
                <a:sym typeface="Gill Sans" charset="0"/>
              </a:rPr>
              <a:t>Training set accuracy using a multi-class classification evaluator </a:t>
            </a:r>
          </a:p>
        </p:txBody>
      </p:sp>
      <p:sp>
        <p:nvSpPr>
          <p:cNvPr id="37893" name="Title 1">
            <a:extLst>
              <a:ext uri="{FF2B5EF4-FFF2-40B4-BE49-F238E27FC236}">
                <a16:creationId xmlns="" xmlns:a16="http://schemas.microsoft.com/office/drawing/2014/main" id="{4A940732-8588-6446-A202-7A6292021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Goal: Accurate Image Prediction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>
            <a:extLst>
              <a:ext uri="{FF2B5EF4-FFF2-40B4-BE49-F238E27FC236}">
                <a16:creationId xmlns="" xmlns:a16="http://schemas.microsoft.com/office/drawing/2014/main" id="{415857CA-BABF-6C47-AEC4-6141E5382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Big Data</a:t>
            </a:r>
            <a:endParaRPr lang="en-US" altLang="en-US" dirty="0">
              <a:latin typeface="Arial Black" panose="020B0604020202020204" pitchFamily="34" charset="0"/>
            </a:endParaRPr>
          </a:p>
        </p:txBody>
      </p:sp>
      <p:sp>
        <p:nvSpPr>
          <p:cNvPr id="10" name="Flowchart: Process 4">
            <a:extLst>
              <a:ext uri="{FF2B5EF4-FFF2-40B4-BE49-F238E27FC236}">
                <a16:creationId xmlns="" xmlns:a16="http://schemas.microsoft.com/office/drawing/2014/main" id="{6025E56F-7C09-F145-B4A7-E7FAC92F5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8875" y="2659063"/>
            <a:ext cx="16971963" cy="7907337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lIns="243835" tIns="121917" rIns="243835" bIns="121917" anchor="ctr"/>
          <a:lstStyle/>
          <a:p>
            <a:pPr algn="ctr">
              <a:defRPr/>
            </a:pPr>
            <a:r>
              <a:rPr lang="en-US" sz="6000" b="1" dirty="0">
                <a:solidFill>
                  <a:srgbClr val="C00000"/>
                </a:solidFill>
                <a:latin typeface="+mn-lt"/>
                <a:ea typeface="+mn-ea"/>
                <a:sym typeface="Gill Sans" charset="0"/>
              </a:rPr>
              <a:t>Big Data </a:t>
            </a:r>
            <a:r>
              <a:rPr lang="en-US" sz="6000" dirty="0">
                <a:solidFill>
                  <a:schemeClr val="tx1"/>
                </a:solidFill>
                <a:latin typeface="+mn-lt"/>
                <a:ea typeface="+mn-ea"/>
                <a:sym typeface="Gill Sans" charset="0"/>
              </a:rPr>
              <a:t>refers to data sets that are so voluminous and complex that traditional </a:t>
            </a:r>
          </a:p>
          <a:p>
            <a:pPr algn="ctr">
              <a:defRPr/>
            </a:pPr>
            <a:r>
              <a:rPr lang="en-US" sz="6000" dirty="0">
                <a:solidFill>
                  <a:schemeClr val="tx1"/>
                </a:solidFill>
                <a:latin typeface="+mn-lt"/>
                <a:ea typeface="+mn-ea"/>
                <a:sym typeface="Gill Sans" charset="0"/>
              </a:rPr>
              <a:t>data-processing application software are inadequate to deal with them. </a:t>
            </a:r>
          </a:p>
          <a:p>
            <a:pPr algn="ctr">
              <a:defRPr/>
            </a:pPr>
            <a:r>
              <a:rPr lang="en-US" sz="6000" dirty="0">
                <a:solidFill>
                  <a:schemeClr val="tx1"/>
                </a:solidFill>
                <a:latin typeface="+mn-lt"/>
                <a:ea typeface="+mn-ea"/>
                <a:sym typeface="Gill Sans" charset="0"/>
              </a:rPr>
              <a:t>Characterized by: volume, variety, velocity</a:t>
            </a:r>
          </a:p>
        </p:txBody>
      </p:sp>
      <p:sp>
        <p:nvSpPr>
          <p:cNvPr id="9220" name="TextBox 6">
            <a:extLst>
              <a:ext uri="{FF2B5EF4-FFF2-40B4-BE49-F238E27FC236}">
                <a16:creationId xmlns="" xmlns:a16="http://schemas.microsoft.com/office/drawing/2014/main" id="{78ABE153-F2FF-B641-BD25-1A646072E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375" y="11734800"/>
            <a:ext cx="1957546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r>
              <a:rPr lang="en-US" altLang="en-US" sz="2000" b="1" dirty="0">
                <a:solidFill>
                  <a:schemeClr val="bg2"/>
                </a:solidFill>
                <a:latin typeface="Calibri" panose="020F0502020204030204" pitchFamily="34" charset="0"/>
              </a:rPr>
              <a:t>Source</a:t>
            </a:r>
            <a:r>
              <a:rPr lang="en-US" altLang="en-US" sz="2000" dirty="0">
                <a:solidFill>
                  <a:schemeClr val="bg2"/>
                </a:solidFill>
                <a:latin typeface="Calibri" panose="020F0502020204030204" pitchFamily="34" charset="0"/>
              </a:rPr>
              <a:t>: </a:t>
            </a:r>
            <a:r>
              <a:rPr lang="en-US" altLang="en-US" sz="2000" u="sng" dirty="0">
                <a:solidFill>
                  <a:schemeClr val="bg2"/>
                </a:solidFill>
                <a:latin typeface="Calibri" panose="020F0502020204030204" pitchFamily="34" charset="0"/>
              </a:rPr>
              <a:t>https://</a:t>
            </a:r>
            <a:r>
              <a:rPr lang="en-US" altLang="en-US" sz="2000" u="sng" dirty="0" err="1">
                <a:solidFill>
                  <a:schemeClr val="bg2"/>
                </a:solidFill>
                <a:latin typeface="Calibri" panose="020F0502020204030204" pitchFamily="34" charset="0"/>
              </a:rPr>
              <a:t>en.wikipedia.org</a:t>
            </a:r>
            <a:r>
              <a:rPr lang="en-US" altLang="en-US" sz="2000" u="sng" dirty="0">
                <a:solidFill>
                  <a:schemeClr val="bg2"/>
                </a:solidFill>
                <a:latin typeface="Calibri" panose="020F0502020204030204" pitchFamily="34" charset="0"/>
              </a:rPr>
              <a:t>/wiki/</a:t>
            </a:r>
            <a:r>
              <a:rPr lang="en-US" altLang="en-US" sz="2000" u="sng" dirty="0" err="1">
                <a:solidFill>
                  <a:schemeClr val="bg2"/>
                </a:solidFill>
                <a:latin typeface="Calibri" panose="020F0502020204030204" pitchFamily="34" charset="0"/>
              </a:rPr>
              <a:t>Big_Data</a:t>
            </a:r>
            <a:endParaRPr lang="en-US" altLang="en-US" sz="2000" u="sng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="" xmlns:a16="http://schemas.microsoft.com/office/drawing/2014/main" id="{B3A6155F-4A64-E142-B8D9-A88D91C6D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8" y="241300"/>
            <a:ext cx="23134637" cy="1663700"/>
          </a:xfrm>
        </p:spPr>
        <p:txBody>
          <a:bodyPr/>
          <a:lstStyle/>
          <a:p>
            <a:r>
              <a:rPr lang="en-US" altLang="en-US" b="1" dirty="0">
                <a:ea typeface="ヒラギノ角ゴ ProN W3" panose="020B0300000000000000" pitchFamily="34" charset="-128"/>
              </a:rPr>
              <a:t>Demo Environment Details</a:t>
            </a:r>
            <a:endParaRPr lang="en-US" altLang="en-US" b="1" dirty="0"/>
          </a:p>
        </p:txBody>
      </p:sp>
      <p:sp>
        <p:nvSpPr>
          <p:cNvPr id="38914" name="Content Placeholder 2">
            <a:extLst>
              <a:ext uri="{FF2B5EF4-FFF2-40B4-BE49-F238E27FC236}">
                <a16:creationId xmlns="" xmlns:a16="http://schemas.microsoft.com/office/drawing/2014/main" id="{D9D180A5-8418-EA45-B6B2-8F06000F5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2289720"/>
            <a:ext cx="12420600" cy="10206037"/>
          </a:xfrm>
        </p:spPr>
        <p:txBody>
          <a:bodyPr/>
          <a:lstStyle/>
          <a:p>
            <a:r>
              <a:rPr lang="en-US" altLang="en-US" sz="4800" dirty="0"/>
              <a:t>Multiple Docker containers (4) running Spark 2.1.1, each with 1 GPU (Tesla P100)</a:t>
            </a:r>
          </a:p>
          <a:p>
            <a:r>
              <a:rPr lang="en-US" altLang="en-US" sz="4800" dirty="0"/>
              <a:t>NVIDIA device kernel (driver version: 390.46)</a:t>
            </a:r>
          </a:p>
          <a:p>
            <a:r>
              <a:rPr lang="en-US" altLang="en-US" sz="4800" dirty="0"/>
              <a:t>NVIDIA CUDA (8.0) and </a:t>
            </a:r>
            <a:r>
              <a:rPr lang="en-US" altLang="en-US" sz="4800" dirty="0" err="1"/>
              <a:t>cuDNN</a:t>
            </a:r>
            <a:r>
              <a:rPr lang="en-US" altLang="en-US" sz="4800" dirty="0"/>
              <a:t> libraries, with TensorFlow (1.4)</a:t>
            </a:r>
          </a:p>
          <a:p>
            <a:r>
              <a:rPr lang="en-US" altLang="en-US" sz="4800" dirty="0"/>
              <a:t>Spark deep learning toolkit (</a:t>
            </a:r>
            <a:r>
              <a:rPr lang="en-US" altLang="en-US" sz="4800" dirty="0" err="1"/>
              <a:t>spark.jars.packages</a:t>
            </a:r>
            <a:r>
              <a:rPr lang="en-US" altLang="en-US" sz="4800" dirty="0"/>
              <a:t>=databricks:spark-deep-learning:0.1.0-spark2.1-s_2.11)</a:t>
            </a:r>
          </a:p>
          <a:p>
            <a:r>
              <a:rPr lang="en-US" altLang="en-US" sz="4800" dirty="0"/>
              <a:t>Anaconda Python with Image, </a:t>
            </a:r>
            <a:r>
              <a:rPr lang="en-US" altLang="en-US" sz="4800" dirty="0" err="1"/>
              <a:t>Keras</a:t>
            </a:r>
            <a:r>
              <a:rPr lang="en-US" altLang="en-US" sz="4800" dirty="0"/>
              <a:t>, and other libraries</a:t>
            </a:r>
          </a:p>
        </p:txBody>
      </p:sp>
      <p:pic>
        <p:nvPicPr>
          <p:cNvPr id="38915" name="Picture 4">
            <a:extLst>
              <a:ext uri="{FF2B5EF4-FFF2-40B4-BE49-F238E27FC236}">
                <a16:creationId xmlns="" xmlns:a16="http://schemas.microsoft.com/office/drawing/2014/main" id="{4A743025-8DD6-3F43-9333-0701F588CA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9400" y="3200400"/>
            <a:ext cx="9977564" cy="705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1F40F2B-E958-A147-832E-2B9D51181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1726316"/>
            <a:ext cx="19575463" cy="76944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b="1" dirty="0">
                <a:solidFill>
                  <a:schemeClr val="bg2"/>
                </a:solidFill>
                <a:sym typeface="Gill Sans" charset="0"/>
              </a:rPr>
              <a:t>Source</a:t>
            </a:r>
            <a:r>
              <a:rPr lang="en-US" sz="2000" dirty="0">
                <a:solidFill>
                  <a:schemeClr val="bg2"/>
                </a:solidFill>
                <a:sym typeface="Gill Sans" charset="0"/>
              </a:rPr>
              <a:t>: </a:t>
            </a:r>
            <a:r>
              <a:rPr lang="en-US" sz="2000" u="sng" dirty="0">
                <a:solidFill>
                  <a:schemeClr val="bg2"/>
                </a:solidFill>
                <a:sym typeface="Gill Sans" charset="0"/>
              </a:rPr>
              <a:t>https://</a:t>
            </a:r>
            <a:r>
              <a:rPr lang="en-US" sz="2000" u="sng" dirty="0" err="1">
                <a:solidFill>
                  <a:schemeClr val="bg2"/>
                </a:solidFill>
                <a:sym typeface="Gill Sans" charset="0"/>
              </a:rPr>
              <a:t>medium.com</a:t>
            </a:r>
            <a:r>
              <a:rPr lang="en-US" sz="2000" u="sng" dirty="0">
                <a:solidFill>
                  <a:schemeClr val="bg2"/>
                </a:solidFill>
                <a:sym typeface="Gill Sans" charset="0"/>
              </a:rPr>
              <a:t>/</a:t>
            </a:r>
            <a:r>
              <a:rPr lang="en-US" sz="2000" u="sng" dirty="0" err="1">
                <a:solidFill>
                  <a:schemeClr val="bg2"/>
                </a:solidFill>
                <a:sym typeface="Gill Sans" charset="0"/>
              </a:rPr>
              <a:t>linagora</a:t>
            </a:r>
            <a:r>
              <a:rPr lang="en-US" sz="2000" u="sng" dirty="0">
                <a:solidFill>
                  <a:schemeClr val="bg2"/>
                </a:solidFill>
                <a:sym typeface="Gill Sans" charset="0"/>
              </a:rPr>
              <a:t>-engineering/making-image-classification-simple-with-spark-deep-learning-f654a8b876b8</a:t>
            </a:r>
          </a:p>
          <a:p>
            <a:pPr>
              <a:defRPr/>
            </a:pPr>
            <a:endParaRPr lang="en-US" u="sng" dirty="0">
              <a:solidFill>
                <a:schemeClr val="accent3"/>
              </a:solidFill>
              <a:sym typeface="Gill Sans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="" xmlns:a16="http://schemas.microsoft.com/office/drawing/2014/main" id="{1393D76A-3EAB-9A44-B127-A84F8ED3E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Image Classification: Spark Job</a:t>
            </a:r>
          </a:p>
        </p:txBody>
      </p:sp>
      <p:pic>
        <p:nvPicPr>
          <p:cNvPr id="39938" name="Picture 8" descr="sparksubmit.png">
            <a:extLst>
              <a:ext uri="{FF2B5EF4-FFF2-40B4-BE49-F238E27FC236}">
                <a16:creationId xmlns="" xmlns:a16="http://schemas.microsoft.com/office/drawing/2014/main" id="{C60F70B5-4EE0-524D-8624-6F79704E18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9800"/>
            <a:ext cx="20823238" cy="9182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ular Callout 10">
            <a:extLst>
              <a:ext uri="{FF2B5EF4-FFF2-40B4-BE49-F238E27FC236}">
                <a16:creationId xmlns="" xmlns:a16="http://schemas.microsoft.com/office/drawing/2014/main" id="{9C9C461D-C658-764A-B613-093D81ABA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40200" y="4876800"/>
            <a:ext cx="7391400" cy="3421062"/>
          </a:xfrm>
          <a:prstGeom prst="wedgeRoundRectCallout">
            <a:avLst>
              <a:gd name="adj1" fmla="val -104861"/>
              <a:gd name="adj2" fmla="val -72528"/>
              <a:gd name="adj3" fmla="val 16667"/>
            </a:avLst>
          </a:prstGeom>
          <a:solidFill>
            <a:srgbClr val="940103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800" b="1" dirty="0">
                <a:solidFill>
                  <a:prstClr val="white"/>
                </a:solidFill>
                <a:latin typeface="Calibri"/>
                <a:ea typeface="ＭＳ Ｐゴシック" charset="0"/>
                <a:cs typeface="ＭＳ Ｐゴシック" charset="0"/>
                <a:sym typeface="Gill Sans" charset="0"/>
              </a:rPr>
              <a:t>Run a </a:t>
            </a:r>
            <a:r>
              <a:rPr lang="en-US" sz="4800" b="1" dirty="0" err="1">
                <a:solidFill>
                  <a:prstClr val="white"/>
                </a:solidFill>
                <a:latin typeface="Calibri"/>
                <a:ea typeface="ＭＳ Ｐゴシック" charset="0"/>
                <a:cs typeface="ＭＳ Ｐゴシック" charset="0"/>
                <a:sym typeface="Gill Sans" charset="0"/>
              </a:rPr>
              <a:t>PySpark</a:t>
            </a:r>
            <a:r>
              <a:rPr lang="en-US" sz="4800" b="1" dirty="0">
                <a:solidFill>
                  <a:prstClr val="white"/>
                </a:solidFill>
                <a:latin typeface="Calibri"/>
                <a:ea typeface="ＭＳ Ｐゴシック" charset="0"/>
                <a:cs typeface="ＭＳ Ｐゴシック" charset="0"/>
                <a:sym typeface="Gill Sans" charset="0"/>
              </a:rPr>
              <a:t> job for building the model and testing in </a:t>
            </a:r>
            <a:r>
              <a:rPr lang="en-US" sz="4800" b="1" dirty="0" err="1">
                <a:solidFill>
                  <a:prstClr val="white"/>
                </a:solidFill>
                <a:latin typeface="Calibri"/>
                <a:ea typeface="ＭＳ Ｐゴシック" charset="0"/>
                <a:cs typeface="ＭＳ Ｐゴシック" charset="0"/>
                <a:sym typeface="Gill Sans" charset="0"/>
              </a:rPr>
              <a:t>Docker</a:t>
            </a:r>
            <a:r>
              <a:rPr lang="en-US" sz="4800" b="1" dirty="0">
                <a:solidFill>
                  <a:prstClr val="white"/>
                </a:solidFill>
                <a:latin typeface="Calibri"/>
                <a:ea typeface="ＭＳ Ｐゴシック" charset="0"/>
                <a:cs typeface="ＭＳ Ｐゴシック" charset="0"/>
                <a:sym typeface="Gill Sans" charset="0"/>
              </a:rPr>
              <a:t> containers</a:t>
            </a:r>
          </a:p>
        </p:txBody>
      </p:sp>
      <p:sp>
        <p:nvSpPr>
          <p:cNvPr id="12" name="Rounded Rectangular Callout 11">
            <a:extLst>
              <a:ext uri="{FF2B5EF4-FFF2-40B4-BE49-F238E27FC236}">
                <a16:creationId xmlns="" xmlns:a16="http://schemas.microsoft.com/office/drawing/2014/main" id="{8CC53790-B26E-BB45-9C1D-75C77C5FFE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9600" y="8991600"/>
            <a:ext cx="6464300" cy="2506662"/>
          </a:xfrm>
          <a:prstGeom prst="wedgeRoundRectCallout">
            <a:avLst>
              <a:gd name="adj1" fmla="val -134753"/>
              <a:gd name="adj2" fmla="val -148438"/>
              <a:gd name="adj3" fmla="val 16667"/>
            </a:avLst>
          </a:prstGeom>
          <a:solidFill>
            <a:srgbClr val="940103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800" b="1" dirty="0">
                <a:solidFill>
                  <a:prstClr val="white"/>
                </a:solidFill>
                <a:latin typeface="Calibri"/>
                <a:ea typeface="ＭＳ Ｐゴシック" charset="0"/>
                <a:cs typeface="ＭＳ Ｐゴシック" charset="0"/>
                <a:sym typeface="Gill Sans" charset="0"/>
              </a:rPr>
              <a:t>Spark deep learning libraries are included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6" descr="Code-screen1.png">
            <a:extLst>
              <a:ext uri="{FF2B5EF4-FFF2-40B4-BE49-F238E27FC236}">
                <a16:creationId xmlns="" xmlns:a16="http://schemas.microsoft.com/office/drawing/2014/main" id="{6C0C86BE-9F6C-EF4B-B259-773D97E87E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1890713"/>
            <a:ext cx="17746663" cy="10113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ular Callout 7">
            <a:extLst>
              <a:ext uri="{FF2B5EF4-FFF2-40B4-BE49-F238E27FC236}">
                <a16:creationId xmlns="" xmlns:a16="http://schemas.microsoft.com/office/drawing/2014/main" id="{EAB4DE81-06B0-BC4C-AFC5-0CB363C6C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89500" y="2290763"/>
            <a:ext cx="6286500" cy="2882900"/>
          </a:xfrm>
          <a:prstGeom prst="wedgeRoundRectCallout">
            <a:avLst>
              <a:gd name="adj1" fmla="val -73435"/>
              <a:gd name="adj2" fmla="val 24417"/>
              <a:gd name="adj3" fmla="val 16667"/>
            </a:avLst>
          </a:prstGeom>
          <a:solidFill>
            <a:srgbClr val="940103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800" b="1" dirty="0">
                <a:solidFill>
                  <a:prstClr val="white"/>
                </a:solidFill>
                <a:latin typeface="Calibri"/>
                <a:ea typeface="ＭＳ Ｐゴシック" charset="0"/>
                <a:cs typeface="ＭＳ Ｐゴシック" charset="0"/>
                <a:sym typeface="Gill Sans" charset="0"/>
              </a:rPr>
              <a:t>Classification runs in a Spark Context</a:t>
            </a:r>
          </a:p>
        </p:txBody>
      </p:sp>
      <p:sp>
        <p:nvSpPr>
          <p:cNvPr id="9" name="Rounded Rectangular Callout 8">
            <a:extLst>
              <a:ext uri="{FF2B5EF4-FFF2-40B4-BE49-F238E27FC236}">
                <a16:creationId xmlns="" xmlns:a16="http://schemas.microsoft.com/office/drawing/2014/main" id="{81FC1432-0D5D-E749-A6EF-B3AFBE531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84750" y="5557838"/>
            <a:ext cx="6096000" cy="2887662"/>
          </a:xfrm>
          <a:prstGeom prst="wedgeRoundRectCallout">
            <a:avLst>
              <a:gd name="adj1" fmla="val -75500"/>
              <a:gd name="adj2" fmla="val 24417"/>
              <a:gd name="adj3" fmla="val 16667"/>
            </a:avLst>
          </a:prstGeom>
          <a:solidFill>
            <a:srgbClr val="940103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800" b="1" dirty="0">
                <a:solidFill>
                  <a:prstClr val="white"/>
                </a:solidFill>
                <a:latin typeface="Calibri"/>
                <a:ea typeface="ＭＳ Ｐゴシック" charset="0"/>
                <a:cs typeface="ＭＳ Ｐゴシック" charset="0"/>
                <a:sym typeface="Gill Sans" charset="0"/>
              </a:rPr>
              <a:t>Pipeline uses Spark deep learning framework</a:t>
            </a:r>
          </a:p>
        </p:txBody>
      </p:sp>
      <p:sp>
        <p:nvSpPr>
          <p:cNvPr id="10" name="Rounded Rectangular Callout 9">
            <a:extLst>
              <a:ext uri="{FF2B5EF4-FFF2-40B4-BE49-F238E27FC236}">
                <a16:creationId xmlns="" xmlns:a16="http://schemas.microsoft.com/office/drawing/2014/main" id="{736FD3F3-C58D-054C-9546-17FED9BD5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78388" y="8782050"/>
            <a:ext cx="6308725" cy="2886075"/>
          </a:xfrm>
          <a:prstGeom prst="wedgeRoundRectCallout">
            <a:avLst>
              <a:gd name="adj1" fmla="val -75662"/>
              <a:gd name="adj2" fmla="val 25106"/>
              <a:gd name="adj3" fmla="val 16667"/>
            </a:avLst>
          </a:prstGeom>
          <a:solidFill>
            <a:srgbClr val="940103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800" b="1" dirty="0">
                <a:solidFill>
                  <a:prstClr val="white"/>
                </a:solidFill>
                <a:latin typeface="Calibri"/>
                <a:ea typeface="ＭＳ Ｐゴシック" charset="0"/>
                <a:cs typeface="ＭＳ Ｐゴシック" charset="0"/>
                <a:sym typeface="Gill Sans" charset="0"/>
              </a:rPr>
              <a:t>Images used are stored in NFS share</a:t>
            </a:r>
          </a:p>
        </p:txBody>
      </p:sp>
      <p:sp>
        <p:nvSpPr>
          <p:cNvPr id="40965" name="Title 2">
            <a:extLst>
              <a:ext uri="{FF2B5EF4-FFF2-40B4-BE49-F238E27FC236}">
                <a16:creationId xmlns="" xmlns:a16="http://schemas.microsoft.com/office/drawing/2014/main" id="{E25EA2EF-635F-C34E-BB0C-9391425F6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Image Classification: Spark DL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3" descr="Code-screen2.png">
            <a:extLst>
              <a:ext uri="{FF2B5EF4-FFF2-40B4-BE49-F238E27FC236}">
                <a16:creationId xmlns="" xmlns:a16="http://schemas.microsoft.com/office/drawing/2014/main" id="{C76A399B-5252-AE4E-996F-FC979F82F1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20"/>
          <a:stretch>
            <a:fillRect/>
          </a:stretch>
        </p:blipFill>
        <p:spPr bwMode="auto">
          <a:xfrm>
            <a:off x="1295400" y="1789113"/>
            <a:ext cx="20193000" cy="8193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6" name="Title 2">
            <a:extLst>
              <a:ext uri="{FF2B5EF4-FFF2-40B4-BE49-F238E27FC236}">
                <a16:creationId xmlns="" xmlns:a16="http://schemas.microsoft.com/office/drawing/2014/main" id="{69FB36C6-CEAE-D343-BECC-DBEFAAD05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237744"/>
            <a:ext cx="23134637" cy="1663700"/>
          </a:xfrm>
        </p:spPr>
        <p:txBody>
          <a:bodyPr/>
          <a:lstStyle/>
          <a:p>
            <a:r>
              <a:rPr lang="en-US" altLang="en-US" b="1" dirty="0"/>
              <a:t>Image Classification: Test/Train Data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="" xmlns:a16="http://schemas.microsoft.com/office/drawing/2014/main" id="{D6EA063F-7586-1744-B653-2A1F96E01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73400" y="5957888"/>
            <a:ext cx="8305800" cy="2778125"/>
          </a:xfrm>
          <a:prstGeom prst="wedgeRoundRectCallout">
            <a:avLst>
              <a:gd name="adj1" fmla="val -61264"/>
              <a:gd name="adj2" fmla="val -75273"/>
              <a:gd name="adj3" fmla="val 16667"/>
            </a:avLst>
          </a:prstGeom>
          <a:solidFill>
            <a:srgbClr val="940103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800" b="1" dirty="0">
                <a:solidFill>
                  <a:prstClr val="white"/>
                </a:solidFill>
                <a:latin typeface="Calibri"/>
                <a:ea typeface="ＭＳ Ｐゴシック" charset="0"/>
                <a:cs typeface="ＭＳ Ｐゴシック" charset="0"/>
                <a:sym typeface="Gill Sans" charset="0"/>
              </a:rPr>
              <a:t>Create test and train </a:t>
            </a:r>
            <a:r>
              <a:rPr lang="en-US" sz="4800" b="1" dirty="0" err="1">
                <a:solidFill>
                  <a:prstClr val="white"/>
                </a:solidFill>
                <a:latin typeface="Calibri"/>
                <a:ea typeface="ＭＳ Ｐゴシック" charset="0"/>
                <a:cs typeface="ＭＳ Ｐゴシック" charset="0"/>
                <a:sym typeface="Gill Sans" charset="0"/>
              </a:rPr>
              <a:t>dataframes</a:t>
            </a:r>
            <a:r>
              <a:rPr lang="en-US" sz="4800" b="1" dirty="0">
                <a:solidFill>
                  <a:prstClr val="white"/>
                </a:solidFill>
                <a:latin typeface="Calibri"/>
                <a:ea typeface="ＭＳ Ｐゴシック" charset="0"/>
                <a:cs typeface="ＭＳ Ｐゴシック" charset="0"/>
                <a:sym typeface="Gill Sans" charset="0"/>
              </a:rPr>
              <a:t> with a 60/40 split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="" xmlns:a16="http://schemas.microsoft.com/office/drawing/2014/main" id="{7AD4B086-07C3-BD44-9D24-3FB13D5050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01"/>
          <a:stretch>
            <a:fillRect/>
          </a:stretch>
        </p:blipFill>
        <p:spPr bwMode="auto">
          <a:xfrm>
            <a:off x="2401447" y="10095148"/>
            <a:ext cx="9840253" cy="2195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="" xmlns:a16="http://schemas.microsoft.com/office/drawing/2014/main" id="{BD7C93F9-7565-354F-A7D5-D33F56BF80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46" t="47711" b="-1884"/>
          <a:stretch>
            <a:fillRect/>
          </a:stretch>
        </p:blipFill>
        <p:spPr bwMode="auto">
          <a:xfrm>
            <a:off x="14890643" y="10152486"/>
            <a:ext cx="4616557" cy="2195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="" xmlns:a16="http://schemas.microsoft.com/office/drawing/2014/main" id="{A38BDC0F-7FBA-7747-8574-B50E926C66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10" r="77870" b="-5814"/>
          <a:stretch>
            <a:fillRect/>
          </a:stretch>
        </p:blipFill>
        <p:spPr bwMode="auto">
          <a:xfrm>
            <a:off x="12743555" y="10091137"/>
            <a:ext cx="2004709" cy="2352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>
            <a:extLst>
              <a:ext uri="{FF2B5EF4-FFF2-40B4-BE49-F238E27FC236}">
                <a16:creationId xmlns="" xmlns:a16="http://schemas.microsoft.com/office/drawing/2014/main" id="{24AF4C45-F32B-C444-A1E9-88E2BECFC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237744"/>
            <a:ext cx="22860000" cy="1642269"/>
          </a:xfrm>
        </p:spPr>
        <p:txBody>
          <a:bodyPr/>
          <a:lstStyle/>
          <a:p>
            <a:pPr>
              <a:defRPr/>
            </a:pPr>
            <a:r>
              <a:rPr lang="en-US" altLang="en-US" b="1" dirty="0">
                <a:ea typeface="Geneva"/>
              </a:rPr>
              <a:t>Image Classification: Model Pipeline</a:t>
            </a:r>
          </a:p>
        </p:txBody>
      </p:sp>
      <p:pic>
        <p:nvPicPr>
          <p:cNvPr id="43010" name="Picture 6" descr="Code-screen3.png">
            <a:extLst>
              <a:ext uri="{FF2B5EF4-FFF2-40B4-BE49-F238E27FC236}">
                <a16:creationId xmlns="" xmlns:a16="http://schemas.microsoft.com/office/drawing/2014/main" id="{53CDF863-5E6D-E840-AA75-66DF2492A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8" y="2365375"/>
            <a:ext cx="15773400" cy="5864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1" name="Picture 5" descr="Featurizer_out.png">
            <a:extLst>
              <a:ext uri="{FF2B5EF4-FFF2-40B4-BE49-F238E27FC236}">
                <a16:creationId xmlns="" xmlns:a16="http://schemas.microsoft.com/office/drawing/2014/main" id="{0DBCEDF0-AF70-E244-87DF-32EB6A25FE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8189913"/>
            <a:ext cx="15613063" cy="4032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ular Callout 7">
            <a:extLst>
              <a:ext uri="{FF2B5EF4-FFF2-40B4-BE49-F238E27FC236}">
                <a16:creationId xmlns="" xmlns:a16="http://schemas.microsoft.com/office/drawing/2014/main" id="{688868E8-F14D-2145-A098-4F4BAFD47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0" y="1676400"/>
            <a:ext cx="9525000" cy="2819400"/>
          </a:xfrm>
          <a:prstGeom prst="wedgeRoundRectCallout">
            <a:avLst>
              <a:gd name="adj1" fmla="val -110009"/>
              <a:gd name="adj2" fmla="val 55079"/>
              <a:gd name="adj3" fmla="val 16667"/>
            </a:avLst>
          </a:prstGeom>
          <a:solidFill>
            <a:srgbClr val="940103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800" b="1" dirty="0">
                <a:solidFill>
                  <a:prstClr val="white"/>
                </a:solidFill>
                <a:latin typeface="Calibri"/>
                <a:ea typeface="ＭＳ Ｐゴシック" charset="0"/>
                <a:cs typeface="ＭＳ Ｐゴシック" charset="0"/>
                <a:sym typeface="Gill Sans" charset="0"/>
              </a:rPr>
              <a:t>Model pipeline includes a Deep Image </a:t>
            </a:r>
            <a:r>
              <a:rPr lang="en-US" sz="4800" b="1" dirty="0" err="1">
                <a:solidFill>
                  <a:prstClr val="white"/>
                </a:solidFill>
                <a:latin typeface="Calibri"/>
                <a:ea typeface="ＭＳ Ｐゴシック" charset="0"/>
                <a:cs typeface="ＭＳ Ｐゴシック" charset="0"/>
                <a:sym typeface="Gill Sans" charset="0"/>
              </a:rPr>
              <a:t>Featurizer</a:t>
            </a:r>
            <a:r>
              <a:rPr lang="en-US" sz="4800" b="1" dirty="0">
                <a:solidFill>
                  <a:prstClr val="white"/>
                </a:solidFill>
                <a:latin typeface="Calibri"/>
                <a:ea typeface="ＭＳ Ｐゴシック" charset="0"/>
                <a:cs typeface="ＭＳ Ｐゴシック" charset="0"/>
                <a:sym typeface="Gill Sans" charset="0"/>
              </a:rPr>
              <a:t> followed by Logistic Regression</a:t>
            </a:r>
          </a:p>
        </p:txBody>
      </p:sp>
      <p:sp>
        <p:nvSpPr>
          <p:cNvPr id="10" name="Rounded Rectangular Callout 9">
            <a:extLst>
              <a:ext uri="{FF2B5EF4-FFF2-40B4-BE49-F238E27FC236}">
                <a16:creationId xmlns="" xmlns:a16="http://schemas.microsoft.com/office/drawing/2014/main" id="{232BD5DC-9593-BE47-B37F-67AF0AADA3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59015" y="5562600"/>
            <a:ext cx="6091237" cy="2438400"/>
          </a:xfrm>
          <a:prstGeom prst="wedgeRoundRectCallout">
            <a:avLst>
              <a:gd name="adj1" fmla="val -70978"/>
              <a:gd name="adj2" fmla="val 65956"/>
              <a:gd name="adj3" fmla="val 16667"/>
            </a:avLst>
          </a:prstGeom>
          <a:solidFill>
            <a:srgbClr val="940103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800" b="1" dirty="0">
                <a:solidFill>
                  <a:prstClr val="white"/>
                </a:solidFill>
                <a:latin typeface="Calibri"/>
                <a:ea typeface="ＭＳ Ｐゴシック" charset="0"/>
                <a:cs typeface="ＭＳ Ｐゴシック" charset="0"/>
                <a:sym typeface="Gill Sans" charset="0"/>
              </a:rPr>
              <a:t>Output features </a:t>
            </a:r>
            <a:endParaRPr lang="en-US" sz="4800" b="1" dirty="0" smtClean="0">
              <a:solidFill>
                <a:prstClr val="white"/>
              </a:solidFill>
              <a:latin typeface="Calibri"/>
              <a:ea typeface="ＭＳ Ｐゴシック" charset="0"/>
              <a:cs typeface="ＭＳ Ｐゴシック" charset="0"/>
              <a:sym typeface="Gill Sans" charset="0"/>
            </a:endParaRPr>
          </a:p>
          <a:p>
            <a:pPr algn="ctr">
              <a:defRPr/>
            </a:pPr>
            <a:r>
              <a:rPr lang="en-US" sz="4800" b="1" dirty="0" smtClean="0">
                <a:solidFill>
                  <a:prstClr val="white"/>
                </a:solidFill>
                <a:latin typeface="Calibri"/>
                <a:ea typeface="ＭＳ Ｐゴシック" charset="0"/>
                <a:cs typeface="ＭＳ Ｐゴシック" charset="0"/>
                <a:sym typeface="Gill Sans" charset="0"/>
              </a:rPr>
              <a:t>with </a:t>
            </a:r>
            <a:r>
              <a:rPr lang="en-US" sz="4800" b="1" dirty="0">
                <a:solidFill>
                  <a:prstClr val="white"/>
                </a:solidFill>
                <a:latin typeface="Calibri"/>
                <a:ea typeface="ＭＳ Ｐゴシック" charset="0"/>
                <a:cs typeface="ＭＳ Ｐゴシック" charset="0"/>
                <a:sym typeface="Gill Sans" charset="0"/>
              </a:rPr>
              <a:t>predictions on training data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="" xmlns:a16="http://schemas.microsoft.com/office/drawing/2014/main" id="{B597650A-535F-344C-ABB9-16C711417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Challenges Encountered</a:t>
            </a:r>
          </a:p>
        </p:txBody>
      </p:sp>
      <p:sp>
        <p:nvSpPr>
          <p:cNvPr id="44034" name="Content Placeholder 2">
            <a:extLst>
              <a:ext uri="{FF2B5EF4-FFF2-40B4-BE49-F238E27FC236}">
                <a16:creationId xmlns="" xmlns:a16="http://schemas.microsoft.com/office/drawing/2014/main" id="{0276EF94-5A92-6146-97FA-BEDB5E59F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2438400"/>
            <a:ext cx="21412200" cy="10363200"/>
          </a:xfrm>
        </p:spPr>
        <p:txBody>
          <a:bodyPr/>
          <a:lstStyle/>
          <a:p>
            <a:r>
              <a:rPr lang="en-US" altLang="en-US" sz="6000" dirty="0"/>
              <a:t>Compatible NVIDIA device kernel module installation </a:t>
            </a:r>
          </a:p>
          <a:p>
            <a:r>
              <a:rPr lang="en-US" altLang="en-US" sz="6000" dirty="0"/>
              <a:t>Availability of GPUs as and when needed</a:t>
            </a:r>
          </a:p>
          <a:p>
            <a:r>
              <a:rPr lang="en-US" altLang="en-US" sz="6000" dirty="0"/>
              <a:t>Compatibility issues between various stacks (CUDA, TensorFlow, Python, and Spark)</a:t>
            </a:r>
          </a:p>
          <a:p>
            <a:r>
              <a:rPr lang="en-US" altLang="en-US" sz="6000" dirty="0"/>
              <a:t>Being able to reproduce same environment</a:t>
            </a:r>
          </a:p>
          <a:p>
            <a:r>
              <a:rPr lang="en-US" altLang="en-US" sz="6000" dirty="0"/>
              <a:t>Ability to customize parts of the stack for individual use cases</a:t>
            </a:r>
          </a:p>
          <a:p>
            <a:endParaRPr lang="en-US" alt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>
            <a:extLst>
              <a:ext uri="{FF2B5EF4-FFF2-40B4-BE49-F238E27FC236}">
                <a16:creationId xmlns="" xmlns:a16="http://schemas.microsoft.com/office/drawing/2014/main" id="{507388AC-B52A-974F-93AE-C04D5705A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With </a:t>
            </a:r>
            <a:r>
              <a:rPr lang="en-US" altLang="en-US" b="1" dirty="0" err="1"/>
              <a:t>BlueData</a:t>
            </a:r>
            <a:r>
              <a:rPr lang="en-US" altLang="en-US" b="1" dirty="0"/>
              <a:t>, Challenges Solved</a:t>
            </a:r>
          </a:p>
        </p:txBody>
      </p:sp>
      <p:sp>
        <p:nvSpPr>
          <p:cNvPr id="45058" name="Content Placeholder 2">
            <a:extLst>
              <a:ext uri="{FF2B5EF4-FFF2-40B4-BE49-F238E27FC236}">
                <a16:creationId xmlns="" xmlns:a16="http://schemas.microsoft.com/office/drawing/2014/main" id="{808D6FB2-D709-EF4D-B80C-0BCD0B33B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2438400"/>
            <a:ext cx="18211800" cy="8763000"/>
          </a:xfrm>
        </p:spPr>
        <p:txBody>
          <a:bodyPr/>
          <a:lstStyle/>
          <a:p>
            <a:r>
              <a:rPr lang="en-US" altLang="en-US" sz="5400" dirty="0"/>
              <a:t>Pre-built Docker images with CUDA and automated cluster creation for the entire stack</a:t>
            </a:r>
          </a:p>
          <a:p>
            <a:r>
              <a:rPr lang="en-US" altLang="en-US" sz="5400" dirty="0"/>
              <a:t>Appropriate NVIDIA kernel module surfaced automatically to the containers</a:t>
            </a:r>
          </a:p>
          <a:p>
            <a:r>
              <a:rPr lang="en-US" altLang="en-US" sz="5400" dirty="0"/>
              <a:t>Easy access to resources required (e.g. single node, single GPU, multi-node, multi-GPU combinations)</a:t>
            </a:r>
          </a:p>
          <a:p>
            <a:r>
              <a:rPr lang="en-US" altLang="en-US" sz="5400" dirty="0"/>
              <a:t>UI, CLI, and API access (notebooks, web, SSH)</a:t>
            </a:r>
          </a:p>
          <a:p>
            <a:r>
              <a:rPr lang="en-US" altLang="en-US" sz="5400" dirty="0"/>
              <a:t>NFS mounts surfaced as local drives for sharing assets</a:t>
            </a:r>
          </a:p>
        </p:txBody>
      </p:sp>
      <p:pic>
        <p:nvPicPr>
          <p:cNvPr id="45059" name="Picture 3">
            <a:extLst>
              <a:ext uri="{FF2B5EF4-FFF2-40B4-BE49-F238E27FC236}">
                <a16:creationId xmlns="" xmlns:a16="http://schemas.microsoft.com/office/drawing/2014/main" id="{462FF12D-9AAD-FA40-8350-61A9BF10A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5200" y="5486400"/>
            <a:ext cx="4495800" cy="337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>
            <a:extLst>
              <a:ext uri="{FF2B5EF4-FFF2-40B4-BE49-F238E27FC236}">
                <a16:creationId xmlns="" xmlns:a16="http://schemas.microsoft.com/office/drawing/2014/main" id="{C80590E2-AD92-C941-AC32-936B6E0EE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ea typeface="ヒラギノ角ゴ ProN W3" panose="020B0300000000000000" pitchFamily="34" charset="-128"/>
              </a:rPr>
              <a:t>Pre-Built Images in the App Store</a:t>
            </a:r>
            <a:endParaRPr lang="en-US" altLang="en-US" b="1" dirty="0"/>
          </a:p>
        </p:txBody>
      </p:sp>
      <p:pic>
        <p:nvPicPr>
          <p:cNvPr id="46082" name="Picture 3">
            <a:extLst>
              <a:ext uri="{FF2B5EF4-FFF2-40B4-BE49-F238E27FC236}">
                <a16:creationId xmlns="" xmlns:a16="http://schemas.microsoft.com/office/drawing/2014/main" id="{991576AF-BB29-AA41-8425-B031B2D7E6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2810" y="1905000"/>
            <a:ext cx="14207790" cy="9726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>
            <a:extLst>
              <a:ext uri="{FF2B5EF4-FFF2-40B4-BE49-F238E27FC236}">
                <a16:creationId xmlns="" xmlns:a16="http://schemas.microsoft.com/office/drawing/2014/main" id="{E934F354-696C-4F48-808A-49E7379B1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78400" y="3573463"/>
            <a:ext cx="6362700" cy="2801937"/>
          </a:xfrm>
          <a:prstGeom prst="wedgeRoundRectCallout">
            <a:avLst>
              <a:gd name="adj1" fmla="val -78935"/>
              <a:gd name="adj2" fmla="val 8334"/>
              <a:gd name="adj3" fmla="val 16667"/>
            </a:avLst>
          </a:prstGeom>
          <a:solidFill>
            <a:srgbClr val="940103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800" b="1" dirty="0">
                <a:solidFill>
                  <a:prstClr val="white"/>
                </a:solidFill>
                <a:latin typeface="Calibri"/>
                <a:ea typeface="ＭＳ Ｐゴシック" charset="0"/>
                <a:cs typeface="ＭＳ Ｐゴシック" charset="0"/>
                <a:sym typeface="Gill Sans" charset="0"/>
              </a:rPr>
              <a:t>Docker images for multiple applications and versions 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="" xmlns:a16="http://schemas.microsoft.com/office/drawing/2014/main" id="{D9AAEDDD-F3F3-C646-956F-6C6E781D1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45063" y="7754938"/>
            <a:ext cx="6434137" cy="4132262"/>
          </a:xfrm>
          <a:prstGeom prst="wedgeRoundRectCallout">
            <a:avLst>
              <a:gd name="adj1" fmla="val -74578"/>
              <a:gd name="adj2" fmla="val -34382"/>
              <a:gd name="adj3" fmla="val 16667"/>
            </a:avLst>
          </a:prstGeom>
          <a:solidFill>
            <a:srgbClr val="940103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800" b="1" dirty="0">
                <a:solidFill>
                  <a:prstClr val="white"/>
                </a:solidFill>
                <a:latin typeface="Calibri"/>
                <a:ea typeface="ＭＳ Ｐゴシック" charset="0"/>
                <a:cs typeface="ＭＳ Ｐゴシック" charset="0"/>
                <a:sym typeface="Gill Sans" charset="0"/>
              </a:rPr>
              <a:t>Ability to create and add new images, and save or restore tested combinations on demand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 descr="TenantQuotas.png">
            <a:extLst>
              <a:ext uri="{FF2B5EF4-FFF2-40B4-BE49-F238E27FC236}">
                <a16:creationId xmlns="" xmlns:a16="http://schemas.microsoft.com/office/drawing/2014/main" id="{1E3FA6C4-62A1-A648-AACC-E5B9D6F53E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11849100" cy="10091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6" name="Title 1">
            <a:extLst>
              <a:ext uri="{FF2B5EF4-FFF2-40B4-BE49-F238E27FC236}">
                <a16:creationId xmlns="" xmlns:a16="http://schemas.microsoft.com/office/drawing/2014/main" id="{ED94D412-5B61-8E44-AFF2-2893CA21A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ea typeface="ヒラギノ角ゴ ProN W3" panose="020B0300000000000000" pitchFamily="34" charset="-128"/>
              </a:rPr>
              <a:t>Quotas For GPU Resources</a:t>
            </a:r>
            <a:endParaRPr lang="en-US" altLang="en-US" b="1" dirty="0"/>
          </a:p>
        </p:txBody>
      </p:sp>
      <p:sp>
        <p:nvSpPr>
          <p:cNvPr id="6" name="Rounded Rectangular Callout 5">
            <a:extLst>
              <a:ext uri="{FF2B5EF4-FFF2-40B4-BE49-F238E27FC236}">
                <a16:creationId xmlns="" xmlns:a16="http://schemas.microsoft.com/office/drawing/2014/main" id="{9F717B10-C978-C446-8751-F5BE95501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1263" y="5672138"/>
            <a:ext cx="7051675" cy="2882900"/>
          </a:xfrm>
          <a:prstGeom prst="wedgeRoundRectCallout">
            <a:avLst>
              <a:gd name="adj1" fmla="val -43875"/>
              <a:gd name="adj2" fmla="val 91042"/>
              <a:gd name="adj3" fmla="val 16667"/>
            </a:avLst>
          </a:prstGeom>
          <a:solidFill>
            <a:srgbClr val="940103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800" b="1" dirty="0">
                <a:solidFill>
                  <a:prstClr val="white"/>
                </a:solidFill>
                <a:latin typeface="Calibri"/>
                <a:ea typeface="ＭＳ Ｐゴシック" charset="0"/>
                <a:cs typeface="ＭＳ Ｐゴシック" charset="0"/>
                <a:sym typeface="Gill Sans" charset="0"/>
              </a:rPr>
              <a:t>Support for multi-tenancy and ability to define quota per tenant</a:t>
            </a:r>
          </a:p>
        </p:txBody>
      </p:sp>
      <p:pic>
        <p:nvPicPr>
          <p:cNvPr id="47108" name="Picture 7" descr="flavors.png">
            <a:extLst>
              <a:ext uri="{FF2B5EF4-FFF2-40B4-BE49-F238E27FC236}">
                <a16:creationId xmlns="" xmlns:a16="http://schemas.microsoft.com/office/drawing/2014/main" id="{596C7247-8E52-BC45-BE94-0D69DECBF5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6"/>
          <a:stretch>
            <a:fillRect/>
          </a:stretch>
        </p:blipFill>
        <p:spPr bwMode="auto">
          <a:xfrm>
            <a:off x="13076238" y="4795838"/>
            <a:ext cx="10675937" cy="7200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ular Callout 10">
            <a:extLst>
              <a:ext uri="{FF2B5EF4-FFF2-40B4-BE49-F238E27FC236}">
                <a16:creationId xmlns="" xmlns:a16="http://schemas.microsoft.com/office/drawing/2014/main" id="{B4E10BC3-494E-CC4D-BA6F-A9017F7B2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43200" y="1719263"/>
            <a:ext cx="8501063" cy="2540000"/>
          </a:xfrm>
          <a:prstGeom prst="wedgeRoundRectCallout">
            <a:avLst>
              <a:gd name="adj1" fmla="val -45579"/>
              <a:gd name="adj2" fmla="val 88690"/>
              <a:gd name="adj3" fmla="val 16667"/>
            </a:avLst>
          </a:prstGeom>
          <a:solidFill>
            <a:srgbClr val="940103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800" b="1" dirty="0">
                <a:solidFill>
                  <a:prstClr val="white"/>
                </a:solidFill>
                <a:latin typeface="Calibri"/>
                <a:ea typeface="ＭＳ Ｐゴシック" charset="0"/>
                <a:cs typeface="ＭＳ Ｐゴシック" charset="0"/>
                <a:sym typeface="Gill Sans" charset="0"/>
              </a:rPr>
              <a:t>Defining flavor types used to launch Docker containers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 descr="CreateCluster.png">
            <a:extLst>
              <a:ext uri="{FF2B5EF4-FFF2-40B4-BE49-F238E27FC236}">
                <a16:creationId xmlns="" xmlns:a16="http://schemas.microsoft.com/office/drawing/2014/main" id="{BA2677AE-0775-514B-997E-84916EE421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9800"/>
            <a:ext cx="15468600" cy="9991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0" name="Title 1">
            <a:extLst>
              <a:ext uri="{FF2B5EF4-FFF2-40B4-BE49-F238E27FC236}">
                <a16:creationId xmlns="" xmlns:a16="http://schemas.microsoft.com/office/drawing/2014/main" id="{F98556AC-AD48-104B-B9E9-4EF95B428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237744"/>
            <a:ext cx="22707600" cy="1430337"/>
          </a:xfrm>
        </p:spPr>
        <p:txBody>
          <a:bodyPr/>
          <a:lstStyle/>
          <a:p>
            <a:r>
              <a:rPr lang="en-US" altLang="en-US" b="1" dirty="0">
                <a:ea typeface="ヒラギノ角ゴ ProN W3" panose="020B0300000000000000" pitchFamily="34" charset="-128"/>
              </a:rPr>
              <a:t>On-Demand Cluster Creation</a:t>
            </a:r>
            <a:endParaRPr lang="en-US" altLang="en-US" b="1" dirty="0"/>
          </a:p>
        </p:txBody>
      </p:sp>
      <p:sp>
        <p:nvSpPr>
          <p:cNvPr id="7" name="Rounded Rectangular Callout 6">
            <a:extLst>
              <a:ext uri="{FF2B5EF4-FFF2-40B4-BE49-F238E27FC236}">
                <a16:creationId xmlns="" xmlns:a16="http://schemas.microsoft.com/office/drawing/2014/main" id="{DDFBC2A6-3E6C-2D4A-A356-7768C4DF2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65600" y="5410200"/>
            <a:ext cx="6735763" cy="2466975"/>
          </a:xfrm>
          <a:prstGeom prst="wedgeRoundRectCallout">
            <a:avLst>
              <a:gd name="adj1" fmla="val -76056"/>
              <a:gd name="adj2" fmla="val 16759"/>
              <a:gd name="adj3" fmla="val 16667"/>
            </a:avLst>
          </a:prstGeom>
          <a:solidFill>
            <a:srgbClr val="940103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800" b="1" dirty="0">
                <a:solidFill>
                  <a:prstClr val="white"/>
                </a:solidFill>
                <a:latin typeface="Calibri"/>
                <a:ea typeface="ＭＳ Ｐゴシック" charset="0"/>
                <a:cs typeface="ＭＳ Ｐゴシック" charset="0"/>
                <a:sym typeface="Gill Sans" charset="0"/>
              </a:rPr>
              <a:t>Pick from a list of </a:t>
            </a:r>
          </a:p>
          <a:p>
            <a:pPr algn="ctr">
              <a:defRPr/>
            </a:pPr>
            <a:r>
              <a:rPr lang="en-US" sz="4800" b="1" dirty="0">
                <a:solidFill>
                  <a:prstClr val="white"/>
                </a:solidFill>
                <a:latin typeface="Calibri"/>
                <a:ea typeface="ＭＳ Ｐゴシック" charset="0"/>
                <a:cs typeface="ＭＳ Ｐゴシック" charset="0"/>
                <a:sym typeface="Gill Sans" charset="0"/>
              </a:rPr>
              <a:t>pre-built and tested images</a:t>
            </a:r>
          </a:p>
        </p:txBody>
      </p:sp>
      <p:sp>
        <p:nvSpPr>
          <p:cNvPr id="8" name="Rounded Rectangular Callout 7">
            <a:extLst>
              <a:ext uri="{FF2B5EF4-FFF2-40B4-BE49-F238E27FC236}">
                <a16:creationId xmlns="" xmlns:a16="http://schemas.microsoft.com/office/drawing/2014/main" id="{93C4048A-F507-854B-9B7C-95D5A2683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84638" y="8305800"/>
            <a:ext cx="6908800" cy="3733800"/>
          </a:xfrm>
          <a:prstGeom prst="wedgeRoundRectCallout">
            <a:avLst>
              <a:gd name="adj1" fmla="val -116236"/>
              <a:gd name="adj2" fmla="val -18000"/>
              <a:gd name="adj3" fmla="val 16667"/>
            </a:avLst>
          </a:prstGeom>
          <a:solidFill>
            <a:srgbClr val="940103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800" b="1" dirty="0">
                <a:solidFill>
                  <a:prstClr val="white"/>
                </a:solidFill>
                <a:latin typeface="Calibri"/>
                <a:ea typeface="ＭＳ Ｐゴシック" charset="0"/>
                <a:cs typeface="ＭＳ Ｐゴシック" charset="0"/>
                <a:sym typeface="Gill Sans" charset="0"/>
              </a:rPr>
              <a:t>Assign specific resources (GPUs, CPUs) to the cluster, depending on the use case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>
            <a:extLst>
              <a:ext uri="{FF2B5EF4-FFF2-40B4-BE49-F238E27FC236}">
                <a16:creationId xmlns="" xmlns:a16="http://schemas.microsoft.com/office/drawing/2014/main" id="{FB8F8559-0B9C-9349-BDF8-8193318EA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Machine Learning (ML)</a:t>
            </a:r>
            <a:endParaRPr lang="en-US" altLang="en-US" dirty="0">
              <a:latin typeface="Arial Black" panose="020B0604020202020204" pitchFamily="34" charset="0"/>
            </a:endParaRPr>
          </a:p>
        </p:txBody>
      </p:sp>
      <p:sp>
        <p:nvSpPr>
          <p:cNvPr id="8" name="Flowchart: Process 4">
            <a:extLst>
              <a:ext uri="{FF2B5EF4-FFF2-40B4-BE49-F238E27FC236}">
                <a16:creationId xmlns="" xmlns:a16="http://schemas.microsoft.com/office/drawing/2014/main" id="{1772F0B9-71E2-AB42-BD65-E5AAA55A0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5700" y="2659062"/>
            <a:ext cx="16975138" cy="790733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lIns="243835" tIns="121917" rIns="243835" bIns="121917" anchor="ctr"/>
          <a:lstStyle/>
          <a:p>
            <a:pPr algn="ctr">
              <a:defRPr/>
            </a:pPr>
            <a:r>
              <a:rPr lang="en-US" sz="6000" b="1" dirty="0">
                <a:solidFill>
                  <a:srgbClr val="C00000"/>
                </a:solidFill>
                <a:latin typeface="+mn-lt"/>
                <a:ea typeface="+mn-ea"/>
                <a:sym typeface="Gill Sans" charset="0"/>
              </a:rPr>
              <a:t>Machine learning </a:t>
            </a:r>
            <a:r>
              <a:rPr lang="en-US" sz="6000" dirty="0">
                <a:solidFill>
                  <a:schemeClr val="tx1"/>
                </a:solidFill>
                <a:latin typeface="+mn-lt"/>
                <a:ea typeface="+mn-ea"/>
                <a:sym typeface="Gill Sans" charset="0"/>
              </a:rPr>
              <a:t>is a field of computer </a:t>
            </a:r>
            <a:br>
              <a:rPr lang="en-US" sz="6000" dirty="0">
                <a:solidFill>
                  <a:schemeClr val="tx1"/>
                </a:solidFill>
                <a:latin typeface="+mn-lt"/>
                <a:ea typeface="+mn-ea"/>
                <a:sym typeface="Gill Sans" charset="0"/>
              </a:rPr>
            </a:br>
            <a:r>
              <a:rPr lang="en-US" sz="6000" dirty="0">
                <a:solidFill>
                  <a:schemeClr val="tx1"/>
                </a:solidFill>
                <a:latin typeface="+mn-lt"/>
                <a:ea typeface="+mn-ea"/>
                <a:sym typeface="Gill Sans" charset="0"/>
              </a:rPr>
              <a:t>science that uses statistical techniques to </a:t>
            </a:r>
            <a:br>
              <a:rPr lang="en-US" sz="6000" dirty="0">
                <a:solidFill>
                  <a:schemeClr val="tx1"/>
                </a:solidFill>
                <a:latin typeface="+mn-lt"/>
                <a:ea typeface="+mn-ea"/>
                <a:sym typeface="Gill Sans" charset="0"/>
              </a:rPr>
            </a:br>
            <a:r>
              <a:rPr lang="en-US" sz="6000" dirty="0">
                <a:solidFill>
                  <a:schemeClr val="tx1"/>
                </a:solidFill>
                <a:latin typeface="+mn-lt"/>
                <a:ea typeface="+mn-ea"/>
                <a:sym typeface="Gill Sans" charset="0"/>
              </a:rPr>
              <a:t>give computer systems the ability to "learn" </a:t>
            </a:r>
          </a:p>
          <a:p>
            <a:pPr algn="ctr">
              <a:defRPr/>
            </a:pPr>
            <a:r>
              <a:rPr lang="en-US" sz="6000" dirty="0">
                <a:solidFill>
                  <a:schemeClr val="tx1"/>
                </a:solidFill>
                <a:latin typeface="+mn-lt"/>
                <a:ea typeface="+mn-ea"/>
                <a:sym typeface="Gill Sans" charset="0"/>
              </a:rPr>
              <a:t>(i.e., progressively improve performance on </a:t>
            </a:r>
            <a:br>
              <a:rPr lang="en-US" sz="6000" dirty="0">
                <a:solidFill>
                  <a:schemeClr val="tx1"/>
                </a:solidFill>
                <a:latin typeface="+mn-lt"/>
                <a:ea typeface="+mn-ea"/>
                <a:sym typeface="Gill Sans" charset="0"/>
              </a:rPr>
            </a:br>
            <a:r>
              <a:rPr lang="en-US" sz="6000" dirty="0">
                <a:solidFill>
                  <a:schemeClr val="tx1"/>
                </a:solidFill>
                <a:latin typeface="+mn-lt"/>
                <a:ea typeface="+mn-ea"/>
                <a:sym typeface="Gill Sans" charset="0"/>
              </a:rPr>
              <a:t>a specific task) with data.</a:t>
            </a:r>
          </a:p>
        </p:txBody>
      </p:sp>
      <p:sp>
        <p:nvSpPr>
          <p:cNvPr id="10243" name="TextBox 6">
            <a:extLst>
              <a:ext uri="{FF2B5EF4-FFF2-40B4-BE49-F238E27FC236}">
                <a16:creationId xmlns="" xmlns:a16="http://schemas.microsoft.com/office/drawing/2014/main" id="{3584CE53-D275-7343-A6E0-886E74096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375" y="11734800"/>
            <a:ext cx="195754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r>
              <a:rPr lang="en-US" altLang="en-US" sz="2000" b="1" dirty="0">
                <a:solidFill>
                  <a:schemeClr val="bg2"/>
                </a:solidFill>
                <a:latin typeface="Calibri" panose="020F0502020204030204" pitchFamily="34" charset="0"/>
              </a:rPr>
              <a:t>Source</a:t>
            </a:r>
            <a:r>
              <a:rPr lang="en-US" altLang="en-US" sz="2000" dirty="0">
                <a:solidFill>
                  <a:schemeClr val="bg2"/>
                </a:solidFill>
                <a:latin typeface="Calibri" panose="020F0502020204030204" pitchFamily="34" charset="0"/>
              </a:rPr>
              <a:t>: </a:t>
            </a:r>
            <a:r>
              <a:rPr lang="en-US" altLang="en-US" sz="2000" u="sng" dirty="0">
                <a:solidFill>
                  <a:schemeClr val="bg2"/>
                </a:solidFill>
                <a:latin typeface="Calibri" panose="020F0502020204030204" pitchFamily="34" charset="0"/>
              </a:rPr>
              <a:t>https://</a:t>
            </a:r>
            <a:r>
              <a:rPr lang="en-US" altLang="en-US" sz="2000" u="sng" dirty="0" err="1">
                <a:solidFill>
                  <a:schemeClr val="bg2"/>
                </a:solidFill>
                <a:latin typeface="Calibri" panose="020F0502020204030204" pitchFamily="34" charset="0"/>
              </a:rPr>
              <a:t>en.wikipedia.org</a:t>
            </a:r>
            <a:r>
              <a:rPr lang="en-US" altLang="en-US" sz="2000" u="sng" dirty="0">
                <a:solidFill>
                  <a:schemeClr val="bg2"/>
                </a:solidFill>
                <a:latin typeface="Calibri" panose="020F0502020204030204" pitchFamily="34" charset="0"/>
              </a:rPr>
              <a:t>/wiki/</a:t>
            </a:r>
            <a:r>
              <a:rPr lang="en-US" altLang="en-US" sz="2000" u="sng" dirty="0" err="1">
                <a:solidFill>
                  <a:schemeClr val="bg2"/>
                </a:solidFill>
                <a:latin typeface="Calibri" panose="020F0502020204030204" pitchFamily="34" charset="0"/>
              </a:rPr>
              <a:t>machine_learning</a:t>
            </a:r>
            <a:endParaRPr lang="en-US" altLang="en-US" sz="2000" u="sng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>
            <a:extLst>
              <a:ext uri="{FF2B5EF4-FFF2-40B4-BE49-F238E27FC236}">
                <a16:creationId xmlns="" xmlns:a16="http://schemas.microsoft.com/office/drawing/2014/main" id="{652C4129-7A78-464D-A018-08E8F8428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237744"/>
            <a:ext cx="22631400" cy="1430337"/>
          </a:xfrm>
        </p:spPr>
        <p:txBody>
          <a:bodyPr/>
          <a:lstStyle/>
          <a:p>
            <a:r>
              <a:rPr lang="en-US" altLang="en-US" b="1" dirty="0">
                <a:ea typeface="ヒラギノ角ゴ ProN W3" panose="020B0300000000000000" pitchFamily="34" charset="-128"/>
              </a:rPr>
              <a:t>Spin Up Multiple Clusters</a:t>
            </a:r>
            <a:endParaRPr lang="en-US" altLang="en-US" b="1" dirty="0"/>
          </a:p>
        </p:txBody>
      </p:sp>
      <p:pic>
        <p:nvPicPr>
          <p:cNvPr id="49154" name="Picture 5" descr="TemplatesAndClusters.png">
            <a:extLst>
              <a:ext uri="{FF2B5EF4-FFF2-40B4-BE49-F238E27FC236}">
                <a16:creationId xmlns="" xmlns:a16="http://schemas.microsoft.com/office/drawing/2014/main" id="{8F8CBD05-531C-5247-919A-0880A4D0F6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5"/>
          <a:stretch>
            <a:fillRect/>
          </a:stretch>
        </p:blipFill>
        <p:spPr bwMode="auto">
          <a:xfrm>
            <a:off x="914400" y="2286000"/>
            <a:ext cx="15913100" cy="9701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>
            <a:extLst>
              <a:ext uri="{FF2B5EF4-FFF2-40B4-BE49-F238E27FC236}">
                <a16:creationId xmlns="" xmlns:a16="http://schemas.microsoft.com/office/drawing/2014/main" id="{2ADCD8B8-2F6A-684F-BBC0-F1D0708C6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38663" y="3911600"/>
            <a:ext cx="6807200" cy="2827338"/>
          </a:xfrm>
          <a:prstGeom prst="wedgeRoundRectCallout">
            <a:avLst>
              <a:gd name="adj1" fmla="val -128199"/>
              <a:gd name="adj2" fmla="val -2926"/>
              <a:gd name="adj3" fmla="val 16667"/>
            </a:avLst>
          </a:prstGeom>
          <a:solidFill>
            <a:srgbClr val="940103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800" b="1" dirty="0">
                <a:solidFill>
                  <a:prstClr val="white"/>
                </a:solidFill>
                <a:latin typeface="Calibri"/>
                <a:ea typeface="ＭＳ Ｐゴシック" charset="0"/>
                <a:cs typeface="ＭＳ Ｐゴシック" charset="0"/>
                <a:sym typeface="Gill Sans" charset="0"/>
              </a:rPr>
              <a:t>Quick launch templates for one click cluster creation </a:t>
            </a:r>
          </a:p>
        </p:txBody>
      </p:sp>
      <p:sp>
        <p:nvSpPr>
          <p:cNvPr id="8" name="Rounded Rectangular Callout 7">
            <a:extLst>
              <a:ext uri="{FF2B5EF4-FFF2-40B4-BE49-F238E27FC236}">
                <a16:creationId xmlns="" xmlns:a16="http://schemas.microsoft.com/office/drawing/2014/main" id="{80670D10-2A82-7344-B711-47C0F3E03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38663" y="7891463"/>
            <a:ext cx="7077075" cy="4165600"/>
          </a:xfrm>
          <a:prstGeom prst="wedgeRoundRectCallout">
            <a:avLst>
              <a:gd name="adj1" fmla="val -99426"/>
              <a:gd name="adj2" fmla="val -12903"/>
              <a:gd name="adj3" fmla="val 16667"/>
            </a:avLst>
          </a:prstGeom>
          <a:solidFill>
            <a:srgbClr val="940103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800" b="1" dirty="0">
                <a:solidFill>
                  <a:prstClr val="white"/>
                </a:solidFill>
                <a:latin typeface="Calibri"/>
                <a:ea typeface="ＭＳ Ｐゴシック" charset="0"/>
                <a:cs typeface="ＭＳ Ｐゴシック" charset="0"/>
                <a:sym typeface="Gill Sans" charset="0"/>
              </a:rPr>
              <a:t>Run multiple clusters, with different versions or combinations of tools, side by side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>
            <a:extLst>
              <a:ext uri="{FF2B5EF4-FFF2-40B4-BE49-F238E27FC236}">
                <a16:creationId xmlns="" xmlns:a16="http://schemas.microsoft.com/office/drawing/2014/main" id="{3462072E-AC98-A245-95DD-429D2CA35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ea typeface="ヒラギノ角ゴ ProN W3" panose="020B0300000000000000" pitchFamily="34" charset="-128"/>
              </a:rPr>
              <a:t>Automated Cluster Provisioning</a:t>
            </a:r>
            <a:endParaRPr lang="en-US" altLang="en-US" b="1" dirty="0"/>
          </a:p>
        </p:txBody>
      </p:sp>
      <p:pic>
        <p:nvPicPr>
          <p:cNvPr id="50178" name="Picture 5" descr="ClusterDetail.png">
            <a:extLst>
              <a:ext uri="{FF2B5EF4-FFF2-40B4-BE49-F238E27FC236}">
                <a16:creationId xmlns="" xmlns:a16="http://schemas.microsoft.com/office/drawing/2014/main" id="{BD7BD4E8-BFA8-CC42-88DA-C28D2CE677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362200"/>
            <a:ext cx="14917738" cy="9577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>
            <a:extLst>
              <a:ext uri="{FF2B5EF4-FFF2-40B4-BE49-F238E27FC236}">
                <a16:creationId xmlns="" xmlns:a16="http://schemas.microsoft.com/office/drawing/2014/main" id="{1EF455BD-AA0E-114E-8761-CB1434B74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64125" y="3276600"/>
            <a:ext cx="6383338" cy="3683000"/>
          </a:xfrm>
          <a:prstGeom prst="wedgeRoundRectCallout">
            <a:avLst>
              <a:gd name="adj1" fmla="val -114366"/>
              <a:gd name="adj2" fmla="val 23528"/>
              <a:gd name="adj3" fmla="val 16667"/>
            </a:avLst>
          </a:prstGeom>
          <a:solidFill>
            <a:srgbClr val="940103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800" b="1" dirty="0">
                <a:solidFill>
                  <a:prstClr val="white"/>
                </a:solidFill>
                <a:latin typeface="Calibri"/>
                <a:ea typeface="ＭＳ Ｐゴシック" charset="0"/>
                <a:cs typeface="ＭＳ Ｐゴシック" charset="0"/>
                <a:sym typeface="Gill Sans" charset="0"/>
              </a:rPr>
              <a:t>Out-of-the-box automated creation of multi-node, multi-service clusters </a:t>
            </a:r>
          </a:p>
        </p:txBody>
      </p:sp>
      <p:sp>
        <p:nvSpPr>
          <p:cNvPr id="8" name="Rounded Rectangular Callout 7">
            <a:extLst>
              <a:ext uri="{FF2B5EF4-FFF2-40B4-BE49-F238E27FC236}">
                <a16:creationId xmlns="" xmlns:a16="http://schemas.microsoft.com/office/drawing/2014/main" id="{2E756D50-A79F-1445-929F-2660F59AB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64125" y="7924800"/>
            <a:ext cx="6383338" cy="4343400"/>
          </a:xfrm>
          <a:prstGeom prst="wedgeRoundRectCallout">
            <a:avLst>
              <a:gd name="adj1" fmla="val -103199"/>
              <a:gd name="adj2" fmla="val 4940"/>
              <a:gd name="adj3" fmla="val 16667"/>
            </a:avLst>
          </a:prstGeom>
          <a:solidFill>
            <a:srgbClr val="940103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800" b="1" dirty="0">
                <a:solidFill>
                  <a:prstClr val="white"/>
                </a:solidFill>
                <a:latin typeface="Calibri"/>
                <a:ea typeface="ＭＳ Ｐゴシック" charset="0"/>
                <a:cs typeface="ＭＳ Ｐゴシック" charset="0"/>
                <a:sym typeface="Gill Sans" charset="0"/>
              </a:rPr>
              <a:t>User-friendly links and port mappings to relevant services (e.g. </a:t>
            </a:r>
            <a:r>
              <a:rPr lang="en-US" sz="4800" b="1" dirty="0" err="1">
                <a:solidFill>
                  <a:prstClr val="white"/>
                </a:solidFill>
                <a:latin typeface="Calibri"/>
                <a:ea typeface="ＭＳ Ｐゴシック" charset="0"/>
                <a:cs typeface="ＭＳ Ｐゴシック" charset="0"/>
                <a:sym typeface="Gill Sans" charset="0"/>
              </a:rPr>
              <a:t>Jupyter</a:t>
            </a:r>
            <a:r>
              <a:rPr lang="en-US" sz="4800" b="1" dirty="0">
                <a:solidFill>
                  <a:prstClr val="white"/>
                </a:solidFill>
                <a:latin typeface="Calibri"/>
                <a:ea typeface="ＭＳ Ｐゴシック" charset="0"/>
                <a:cs typeface="ＭＳ Ｐゴシック" charset="0"/>
                <a:sym typeface="Gill Sans" charset="0"/>
              </a:rPr>
              <a:t> notebook)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>
            <a:extLst>
              <a:ext uri="{FF2B5EF4-FFF2-40B4-BE49-F238E27FC236}">
                <a16:creationId xmlns="" xmlns:a16="http://schemas.microsoft.com/office/drawing/2014/main" id="{CE5C5BD0-5A74-6A4B-8144-5B13E633E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ea typeface="ヒラギノ角ゴ ProN W3" panose="020B0300000000000000" pitchFamily="34" charset="-128"/>
              </a:rPr>
              <a:t>Isolation of GPUs to Containers</a:t>
            </a:r>
            <a:endParaRPr lang="en-US" altLang="en-US" b="1" dirty="0"/>
          </a:p>
        </p:txBody>
      </p:sp>
      <p:pic>
        <p:nvPicPr>
          <p:cNvPr id="51202" name="Picture 6" descr="Cluster1_GPU.png">
            <a:extLst>
              <a:ext uri="{FF2B5EF4-FFF2-40B4-BE49-F238E27FC236}">
                <a16:creationId xmlns="" xmlns:a16="http://schemas.microsoft.com/office/drawing/2014/main" id="{7FCAFABE-1478-1148-8A62-5C0310A5A3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3251200"/>
            <a:ext cx="17368837" cy="782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>
            <a:extLst>
              <a:ext uri="{FF2B5EF4-FFF2-40B4-BE49-F238E27FC236}">
                <a16:creationId xmlns="" xmlns:a16="http://schemas.microsoft.com/office/drawing/2014/main" id="{98733E84-4D53-4942-9FA1-FD506A5E0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60938" y="3487738"/>
            <a:ext cx="6380162" cy="4064000"/>
          </a:xfrm>
          <a:prstGeom prst="wedgeRoundRectCallout">
            <a:avLst>
              <a:gd name="adj1" fmla="val -74148"/>
              <a:gd name="adj2" fmla="val 28421"/>
              <a:gd name="adj3" fmla="val 16667"/>
            </a:avLst>
          </a:prstGeom>
          <a:solidFill>
            <a:srgbClr val="940103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800" b="1" dirty="0">
                <a:solidFill>
                  <a:prstClr val="white"/>
                </a:solidFill>
                <a:latin typeface="Calibri"/>
                <a:ea typeface="ＭＳ Ｐゴシック" charset="0"/>
                <a:cs typeface="ＭＳ Ｐゴシック" charset="0"/>
                <a:sym typeface="Gill Sans" charset="0"/>
              </a:rPr>
              <a:t>Container placement on GPU hosts, based on quota and GPU availability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>
            <a:extLst>
              <a:ext uri="{FF2B5EF4-FFF2-40B4-BE49-F238E27FC236}">
                <a16:creationId xmlns="" xmlns:a16="http://schemas.microsoft.com/office/drawing/2014/main" id="{D2E9D3DA-C16A-CB4E-81A1-7FCCB009B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ea typeface="ヒラギノ角ゴ ProN W3" panose="020B0300000000000000" pitchFamily="34" charset="-128"/>
              </a:rPr>
              <a:t>Ability to Release and Attach GPUs</a:t>
            </a:r>
            <a:endParaRPr lang="en-US" altLang="en-US" b="1" dirty="0"/>
          </a:p>
        </p:txBody>
      </p:sp>
      <p:pic>
        <p:nvPicPr>
          <p:cNvPr id="52226" name="Picture 4" descr="releaseattach.png">
            <a:extLst>
              <a:ext uri="{FF2B5EF4-FFF2-40B4-BE49-F238E27FC236}">
                <a16:creationId xmlns="" xmlns:a16="http://schemas.microsoft.com/office/drawing/2014/main" id="{1E9BC0C0-F235-4342-A8A8-399BC05AAC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2773363"/>
            <a:ext cx="19913600" cy="8953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>
            <a:extLst>
              <a:ext uri="{FF2B5EF4-FFF2-40B4-BE49-F238E27FC236}">
                <a16:creationId xmlns="" xmlns:a16="http://schemas.microsoft.com/office/drawing/2014/main" id="{A11CFC90-9DE7-914D-BFE0-02785262C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03838" y="8272463"/>
            <a:ext cx="5981700" cy="3479800"/>
          </a:xfrm>
          <a:prstGeom prst="wedgeRoundRectCallout">
            <a:avLst>
              <a:gd name="adj1" fmla="val -47731"/>
              <a:gd name="adj2" fmla="val -116148"/>
              <a:gd name="adj3" fmla="val 16667"/>
            </a:avLst>
          </a:prstGeom>
          <a:solidFill>
            <a:srgbClr val="940103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800" b="1" dirty="0">
                <a:solidFill>
                  <a:prstClr val="white"/>
                </a:solidFill>
                <a:latin typeface="Calibri"/>
                <a:ea typeface="ＭＳ Ｐゴシック" charset="0"/>
                <a:cs typeface="ＭＳ Ｐゴシック" charset="0"/>
                <a:sym typeface="Gill Sans" charset="0"/>
              </a:rPr>
              <a:t>Users can stop clusters to release GPUs and other resources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2E36734D-67B6-6242-B39E-C0580E8C45CC}"/>
              </a:ext>
            </a:extLst>
          </p:cNvPr>
          <p:cNvSpPr/>
          <p:nvPr/>
        </p:nvSpPr>
        <p:spPr>
          <a:xfrm>
            <a:off x="10477500" y="4183858"/>
            <a:ext cx="4411662" cy="2874167"/>
          </a:xfrm>
          <a:prstGeom prst="rect">
            <a:avLst/>
          </a:prstGeom>
          <a:noFill/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86">
              <a:defRPr/>
            </a:pPr>
            <a:endParaRPr lang="en-US" sz="29867">
              <a:solidFill>
                <a:srgbClr val="FFFFFF"/>
              </a:solidFill>
              <a:latin typeface="Verdana"/>
              <a:sym typeface="Gill Sans" charset="0"/>
            </a:endParaRPr>
          </a:p>
        </p:txBody>
      </p:sp>
      <p:sp>
        <p:nvSpPr>
          <p:cNvPr id="53270" name="Title 2">
            <a:extLst>
              <a:ext uri="{FF2B5EF4-FFF2-40B4-BE49-F238E27FC236}">
                <a16:creationId xmlns="" xmlns:a16="http://schemas.microsoft.com/office/drawing/2014/main" id="{A5891D7D-06A6-F54D-91AA-1F864A6F2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Distributed Deep Learning on Docker</a:t>
            </a:r>
          </a:p>
        </p:txBody>
      </p:sp>
      <p:sp>
        <p:nvSpPr>
          <p:cNvPr id="83970" name="Subtitle 3">
            <a:extLst>
              <a:ext uri="{FF2B5EF4-FFF2-40B4-BE49-F238E27FC236}">
                <a16:creationId xmlns="" xmlns:a16="http://schemas.microsoft.com/office/drawing/2014/main" id="{0842A5B5-EA0E-9440-A2B7-32FC04542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538" y="1509713"/>
            <a:ext cx="22844125" cy="790575"/>
          </a:xfrm>
        </p:spPr>
        <p:txBody>
          <a:bodyPr lIns="243840" tIns="121920" rIns="243840" bIns="121920"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en-US" altLang="en-US" sz="5333" b="1" dirty="0">
                <a:cs typeface="Geneva"/>
              </a:rPr>
              <a:t>Secure, multi-tenant, elastic environments on shared infrastructure</a:t>
            </a:r>
          </a:p>
        </p:txBody>
      </p:sp>
      <p:sp>
        <p:nvSpPr>
          <p:cNvPr id="60" name="Content Placeholder 8">
            <a:extLst>
              <a:ext uri="{FF2B5EF4-FFF2-40B4-BE49-F238E27FC236}">
                <a16:creationId xmlns="" xmlns:a16="http://schemas.microsoft.com/office/drawing/2014/main" id="{1899E1EE-BCEC-A44A-BAAC-0E8A999314DB}"/>
              </a:ext>
            </a:extLst>
          </p:cNvPr>
          <p:cNvSpPr txBox="1">
            <a:spLocks/>
          </p:cNvSpPr>
          <p:nvPr/>
        </p:nvSpPr>
        <p:spPr bwMode="auto">
          <a:xfrm>
            <a:off x="15243175" y="2662237"/>
            <a:ext cx="8509000" cy="9224963"/>
          </a:xfrm>
          <a:prstGeom prst="rect">
            <a:avLst/>
          </a:prstGeom>
          <a:solidFill>
            <a:srgbClr val="004875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tIns="0" bIns="0">
            <a:spAutoFit/>
          </a:bodyPr>
          <a:lstStyle>
            <a:lvl1pPr marL="777875" indent="-473075" defTabSz="455613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 defTabSz="455613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 defTabSz="455613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 defTabSz="455613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 defTabSz="455613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ctr" eaLnBrk="1" hangingPunct="1"/>
            <a:endParaRPr lang="en-US" altLang="en-US" sz="42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4800" dirty="0">
                <a:solidFill>
                  <a:srgbClr val="FFFFFF"/>
                </a:solidFill>
                <a:latin typeface="Calibri" panose="020F0502020204030204" pitchFamily="34" charset="0"/>
              </a:rPr>
              <a:t>On-demand GPU-enabled clusters for deep learning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4800" dirty="0">
                <a:solidFill>
                  <a:srgbClr val="FFFFFF"/>
                </a:solidFill>
                <a:latin typeface="Calibri" panose="020F0502020204030204" pitchFamily="34" charset="0"/>
              </a:rPr>
              <a:t>Submit jobs using notebooks, web UI, or API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4800" dirty="0">
                <a:solidFill>
                  <a:srgbClr val="FFFFFF"/>
                </a:solidFill>
                <a:latin typeface="Calibri" panose="020F0502020204030204" pitchFamily="34" charset="0"/>
              </a:rPr>
              <a:t>Web-based SSH access for CLI jobs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4800" dirty="0">
                <a:solidFill>
                  <a:srgbClr val="FFFFFF"/>
                </a:solidFill>
                <a:latin typeface="Calibri" panose="020F0502020204030204" pitchFamily="34" charset="0"/>
              </a:rPr>
              <a:t>Shared storage access with security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4800" dirty="0">
                <a:solidFill>
                  <a:srgbClr val="FFFFFF"/>
                </a:solidFill>
                <a:latin typeface="Calibri" panose="020F0502020204030204" pitchFamily="34" charset="0"/>
              </a:rPr>
              <a:t>Cloud-ready architecture, using Docker containers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3FD233C1-78F1-E844-8B63-5E5AE023A6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800" y="9893300"/>
            <a:ext cx="14038263" cy="2146300"/>
          </a:xfrm>
          <a:prstGeom prst="rect">
            <a:avLst/>
          </a:prstGeom>
          <a:solidFill>
            <a:srgbClr val="19719E"/>
          </a:solidFill>
          <a:ln w="0">
            <a:solidFill>
              <a:srgbClr val="19719E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defTabSz="1217613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 defTabSz="1217613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 defTabSz="1217613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 defTabSz="1217613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 defTabSz="1217613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ctr">
              <a:lnSpc>
                <a:spcPct val="80000"/>
              </a:lnSpc>
            </a:pPr>
            <a:endParaRPr lang="en-US" altLang="en-US" sz="4200" b="1">
              <a:solidFill>
                <a:srgbClr val="124B72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80000"/>
              </a:lnSpc>
            </a:pPr>
            <a:endParaRPr lang="en-US" altLang="en-US" sz="4200" b="1">
              <a:solidFill>
                <a:srgbClr val="124B72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80000"/>
              </a:lnSpc>
            </a:pPr>
            <a:endParaRPr lang="en-US" altLang="en-US" sz="4200" b="1">
              <a:solidFill>
                <a:srgbClr val="124B72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80000"/>
              </a:lnSpc>
            </a:pPr>
            <a:endParaRPr lang="en-US" altLang="en-US" sz="4200" b="1">
              <a:solidFill>
                <a:srgbClr val="124B72"/>
              </a:solidFill>
              <a:latin typeface="Calibri" panose="020F050202020403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E0991325-0BD9-5B40-A54C-3A842AABA70C}"/>
              </a:ext>
            </a:extLst>
          </p:cNvPr>
          <p:cNvGrpSpPr>
            <a:grpSpLocks/>
          </p:cNvGrpSpPr>
          <p:nvPr/>
        </p:nvGrpSpPr>
        <p:grpSpPr bwMode="auto">
          <a:xfrm>
            <a:off x="808038" y="2687638"/>
            <a:ext cx="5287963" cy="8797925"/>
            <a:chOff x="339064" y="1268150"/>
            <a:chExt cx="2011698" cy="3696653"/>
          </a:xfrm>
        </p:grpSpPr>
        <p:cxnSp>
          <p:nvCxnSpPr>
            <p:cNvPr id="148" name="Straight Arrow Connector 147">
              <a:extLst>
                <a:ext uri="{FF2B5EF4-FFF2-40B4-BE49-F238E27FC236}">
                  <a16:creationId xmlns="" xmlns:a16="http://schemas.microsoft.com/office/drawing/2014/main" id="{805DFEDA-CDCF-E745-9DA9-C618030D710E}"/>
                </a:ext>
              </a:extLst>
            </p:cNvPr>
            <p:cNvCxnSpPr/>
            <p:nvPr/>
          </p:nvCxnSpPr>
          <p:spPr>
            <a:xfrm flipV="1">
              <a:off x="2048796" y="1472926"/>
              <a:ext cx="0" cy="1683571"/>
            </a:xfrm>
            <a:prstGeom prst="straightConnector1">
              <a:avLst/>
            </a:prstGeom>
            <a:ln w="6350" cmpd="sng">
              <a:solidFill>
                <a:schemeClr val="tx1">
                  <a:lumMod val="75000"/>
                  <a:lumOff val="25000"/>
                </a:schemeClr>
              </a:solidFill>
              <a:prstDash val="sysDash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3286" name="Picture 137">
              <a:extLst>
                <a:ext uri="{FF2B5EF4-FFF2-40B4-BE49-F238E27FC236}">
                  <a16:creationId xmlns="" xmlns:a16="http://schemas.microsoft.com/office/drawing/2014/main" id="{C38DE4E4-885E-D542-8AA6-9F5F82432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470" y="2014419"/>
              <a:ext cx="480989" cy="480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2" name="Rectangle 141">
              <a:extLst>
                <a:ext uri="{FF2B5EF4-FFF2-40B4-BE49-F238E27FC236}">
                  <a16:creationId xmlns="" xmlns:a16="http://schemas.microsoft.com/office/drawing/2014/main" id="{D9393973-03DA-4B43-8686-40C3F9441634}"/>
                </a:ext>
              </a:extLst>
            </p:cNvPr>
            <p:cNvSpPr/>
            <p:nvPr/>
          </p:nvSpPr>
          <p:spPr>
            <a:xfrm>
              <a:off x="346915" y="1905159"/>
              <a:ext cx="1453061" cy="1211317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86">
                <a:defRPr/>
              </a:pPr>
              <a:endParaRPr lang="en-US" sz="29867">
                <a:solidFill>
                  <a:srgbClr val="FFFFFF"/>
                </a:solidFill>
                <a:latin typeface="Verdana"/>
                <a:sym typeface="Gill Sans" charset="0"/>
              </a:endParaRPr>
            </a:p>
          </p:txBody>
        </p:sp>
        <p:sp>
          <p:nvSpPr>
            <p:cNvPr id="143" name="Shape 55">
              <a:extLst>
                <a:ext uri="{FF2B5EF4-FFF2-40B4-BE49-F238E27FC236}">
                  <a16:creationId xmlns="" xmlns:a16="http://schemas.microsoft.com/office/drawing/2014/main" id="{579556A2-51D3-194C-B5D0-5338C80099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064" y="1268150"/>
              <a:ext cx="1475339" cy="279483"/>
            </a:xfrm>
            <a:prstGeom prst="rect">
              <a:avLst/>
            </a:prstGeom>
            <a:solidFill>
              <a:schemeClr val="accent4">
                <a:lumMod val="65000"/>
                <a:lumOff val="35000"/>
              </a:schemeClr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2438372">
                <a:lnSpc>
                  <a:spcPct val="80000"/>
                </a:lnSpc>
                <a:defRPr/>
              </a:pPr>
              <a:r>
                <a:rPr lang="en-US" sz="4000" dirty="0">
                  <a:solidFill>
                    <a:prstClr val="white"/>
                  </a:solidFill>
                  <a:cs typeface="Trebuchet MS"/>
                  <a:sym typeface="Gill Sans" charset="0"/>
                </a:rPr>
                <a:t>Prototype</a:t>
              </a:r>
            </a:p>
          </p:txBody>
        </p:sp>
        <p:sp>
          <p:nvSpPr>
            <p:cNvPr id="144" name="Shape 55">
              <a:extLst>
                <a:ext uri="{FF2B5EF4-FFF2-40B4-BE49-F238E27FC236}">
                  <a16:creationId xmlns="" xmlns:a16="http://schemas.microsoft.com/office/drawing/2014/main" id="{B5F705A6-B949-A04E-922D-17EE91B177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064" y="1568311"/>
              <a:ext cx="1469151" cy="292157"/>
            </a:xfrm>
            <a:prstGeom prst="rect">
              <a:avLst/>
            </a:prstGeom>
            <a:solidFill>
              <a:srgbClr val="00457F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2438372">
                <a:lnSpc>
                  <a:spcPct val="80000"/>
                </a:lnSpc>
                <a:defRPr/>
              </a:pPr>
              <a:r>
                <a:rPr lang="en-US" sz="2933" dirty="0">
                  <a:solidFill>
                    <a:prstClr val="white"/>
                  </a:solidFill>
                  <a:cs typeface="Trebuchet MS"/>
                  <a:sym typeface="Gill Sans" charset="0"/>
                </a:rPr>
                <a:t> </a:t>
              </a:r>
              <a:r>
                <a:rPr lang="en-US" sz="2600" dirty="0">
                  <a:solidFill>
                    <a:prstClr val="white"/>
                  </a:solidFill>
                  <a:cs typeface="Trebuchet MS"/>
                  <a:sym typeface="Gill Sans" charset="0"/>
                </a:rPr>
                <a:t>Quickly deploy sandbox  nodes in minutes</a:t>
              </a:r>
            </a:p>
          </p:txBody>
        </p:sp>
        <p:pic>
          <p:nvPicPr>
            <p:cNvPr id="53290" name="Picture 18">
              <a:extLst>
                <a:ext uri="{FF2B5EF4-FFF2-40B4-BE49-F238E27FC236}">
                  <a16:creationId xmlns="" xmlns:a16="http://schemas.microsoft.com/office/drawing/2014/main" id="{7F982CB6-3DAA-A64B-9D0F-823D06B49B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3095" y="2053579"/>
              <a:ext cx="575089" cy="262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3" name="Straight Arrow Connector 62">
              <a:extLst>
                <a:ext uri="{FF2B5EF4-FFF2-40B4-BE49-F238E27FC236}">
                  <a16:creationId xmlns="" xmlns:a16="http://schemas.microsoft.com/office/drawing/2014/main" id="{F5F7AC01-7F5E-E143-A502-6EE248105E69}"/>
                </a:ext>
              </a:extLst>
            </p:cNvPr>
            <p:cNvCxnSpPr/>
            <p:nvPr/>
          </p:nvCxnSpPr>
          <p:spPr>
            <a:xfrm flipV="1">
              <a:off x="2048796" y="3968934"/>
              <a:ext cx="0" cy="995869"/>
            </a:xfrm>
            <a:prstGeom prst="straightConnector1">
              <a:avLst/>
            </a:prstGeom>
            <a:ln w="6350" cmpd="sng">
              <a:solidFill>
                <a:srgbClr val="FFFFFF"/>
              </a:solidFill>
              <a:prstDash val="sysDash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292" name="TextBox 64">
              <a:extLst>
                <a:ext uri="{FF2B5EF4-FFF2-40B4-BE49-F238E27FC236}">
                  <a16:creationId xmlns="" xmlns:a16="http://schemas.microsoft.com/office/drawing/2014/main" id="{46EA9454-32B3-7644-A67D-A819FB4761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6970" y="4496454"/>
              <a:ext cx="640080" cy="283997"/>
            </a:xfrm>
            <a:prstGeom prst="rect">
              <a:avLst/>
            </a:prstGeom>
            <a:solidFill>
              <a:srgbClr val="2C95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5613">
                <a:defRPr sz="1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1pPr>
              <a:lvl2pPr marL="742950" indent="-285750" defTabSz="455613">
                <a:defRPr sz="1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2pPr>
              <a:lvl3pPr marL="1143000" indent="-228600" defTabSz="455613">
                <a:defRPr sz="1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3pPr>
              <a:lvl4pPr marL="1600200" indent="-228600" defTabSz="455613">
                <a:defRPr sz="1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4pPr>
              <a:lvl5pPr marL="2057400" indent="-228600" defTabSz="455613">
                <a:defRPr sz="1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1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1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1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1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en-US" sz="2400">
                  <a:solidFill>
                    <a:srgbClr val="FFFFFF"/>
                  </a:solidFill>
                  <a:latin typeface="Calibri" panose="020F0502020204030204" pitchFamily="34" charset="0"/>
                </a:rPr>
                <a:t>Data Isolation</a:t>
              </a:r>
            </a:p>
          </p:txBody>
        </p:sp>
        <p:sp>
          <p:nvSpPr>
            <p:cNvPr id="67" name="Shape 55">
              <a:extLst>
                <a:ext uri="{FF2B5EF4-FFF2-40B4-BE49-F238E27FC236}">
                  <a16:creationId xmlns="" xmlns:a16="http://schemas.microsoft.com/office/drawing/2014/main" id="{ADE41D66-841C-7145-9AC3-AC3A4709AA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440" y="4050311"/>
              <a:ext cx="1193370" cy="682367"/>
            </a:xfrm>
            <a:prstGeom prst="rect">
              <a:avLst/>
            </a:prstGeom>
            <a:noFill/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2438372">
                <a:lnSpc>
                  <a:spcPct val="80000"/>
                </a:lnSpc>
                <a:defRPr/>
              </a:pPr>
              <a:endParaRPr lang="en-US" sz="29867" dirty="0">
                <a:solidFill>
                  <a:srgbClr val="FFFFFF"/>
                </a:solidFill>
                <a:cs typeface="Trebuchet MS"/>
                <a:sym typeface="Gill Sans" charset="0"/>
              </a:endParaRPr>
            </a:p>
          </p:txBody>
        </p:sp>
        <p:sp>
          <p:nvSpPr>
            <p:cNvPr id="53294" name="TextBox 58">
              <a:extLst>
                <a:ext uri="{FF2B5EF4-FFF2-40B4-BE49-F238E27FC236}">
                  <a16:creationId xmlns="" xmlns:a16="http://schemas.microsoft.com/office/drawing/2014/main" id="{31BBF787-00D6-3549-8B80-C10EA991CE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9223" y="2282004"/>
              <a:ext cx="571539" cy="24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455613">
                <a:defRPr sz="1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1pPr>
              <a:lvl2pPr marL="742950" indent="-285750" defTabSz="455613">
                <a:defRPr sz="1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2pPr>
              <a:lvl3pPr marL="1143000" indent="-228600" defTabSz="455613">
                <a:defRPr sz="1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3pPr>
              <a:lvl4pPr marL="1600200" indent="-228600" defTabSz="455613">
                <a:defRPr sz="1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4pPr>
              <a:lvl5pPr marL="2057400" indent="-228600" defTabSz="455613">
                <a:defRPr sz="1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1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1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1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11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en-US" sz="2400" dirty="0">
                  <a:solidFill>
                    <a:srgbClr val="2C95DD"/>
                  </a:solidFill>
                  <a:latin typeface="Calibri" panose="020F0502020204030204" pitchFamily="34" charset="0"/>
                </a:rPr>
                <a:t>Compute Isolation</a:t>
              </a:r>
            </a:p>
          </p:txBody>
        </p:sp>
      </p:grpSp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541E4C51-B61A-4C4D-B92A-B04E4462378F}"/>
              </a:ext>
            </a:extLst>
          </p:cNvPr>
          <p:cNvSpPr/>
          <p:nvPr/>
        </p:nvSpPr>
        <p:spPr>
          <a:xfrm>
            <a:off x="812800" y="8074025"/>
            <a:ext cx="14038263" cy="1662113"/>
          </a:xfrm>
          <a:prstGeom prst="rect">
            <a:avLst/>
          </a:prstGeom>
          <a:solidFill>
            <a:srgbClr val="004875"/>
          </a:solidFill>
          <a:ln w="9525" cap="sq" cmpd="sng">
            <a:solidFill>
              <a:schemeClr val="tx2">
                <a:lumMod val="50000"/>
              </a:schemeClr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86">
              <a:lnSpc>
                <a:spcPct val="80000"/>
              </a:lnSpc>
              <a:defRPr/>
            </a:pPr>
            <a:endParaRPr lang="en-US" sz="29867" b="1" dirty="0">
              <a:solidFill>
                <a:srgbClr val="000000"/>
              </a:solidFill>
              <a:latin typeface="Verdana"/>
              <a:sym typeface="Gill Sans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="" xmlns:a16="http://schemas.microsoft.com/office/drawing/2014/main" id="{5550AADF-9F18-FC4F-BD0C-E11F8D28FDA7}"/>
              </a:ext>
            </a:extLst>
          </p:cNvPr>
          <p:cNvSpPr/>
          <p:nvPr/>
        </p:nvSpPr>
        <p:spPr>
          <a:xfrm>
            <a:off x="1214438" y="8988425"/>
            <a:ext cx="13654087" cy="768350"/>
          </a:xfrm>
          <a:prstGeom prst="rect">
            <a:avLst/>
          </a:prstGeom>
          <a:noFill/>
          <a:ln w="9525" cap="sq" cmpd="sng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4954">
              <a:lnSpc>
                <a:spcPct val="80000"/>
              </a:lnSpc>
              <a:defRPr/>
            </a:pPr>
            <a:r>
              <a:rPr lang="en-US" sz="4267" b="1" dirty="0">
                <a:solidFill>
                  <a:prstClr val="white"/>
                </a:solidFill>
                <a:sym typeface="Gill Sans" charset="0"/>
              </a:rPr>
              <a:t>Containerized Big Data Infrastructure</a:t>
            </a:r>
          </a:p>
        </p:txBody>
      </p:sp>
      <p:pic>
        <p:nvPicPr>
          <p:cNvPr id="53256" name="Picture 103" descr="container_blue.png">
            <a:extLst>
              <a:ext uri="{FF2B5EF4-FFF2-40B4-BE49-F238E27FC236}">
                <a16:creationId xmlns="" xmlns:a16="http://schemas.microsoft.com/office/drawing/2014/main" id="{EC5CE575-2372-6C49-AF5A-309F071CD875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3475" y="90170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73" descr="bluedata_med_®_rgb-rev.png">
            <a:extLst>
              <a:ext uri="{FF2B5EF4-FFF2-40B4-BE49-F238E27FC236}">
                <a16:creationId xmlns="" xmlns:a16="http://schemas.microsoft.com/office/drawing/2014/main" id="{DE368239-700D-D940-A91F-A2F1ED37FC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675" y="8150225"/>
            <a:ext cx="4006850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1B9D975-5A0C-E742-9E9D-86E443D1A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5075" y="11334750"/>
            <a:ext cx="13758863" cy="703263"/>
          </a:xfrm>
          <a:prstGeom prst="rect">
            <a:avLst/>
          </a:prstGeom>
          <a:noFill/>
          <a:ln>
            <a:noFill/>
            <a:headEnd/>
            <a:tailEnd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2438372">
              <a:lnSpc>
                <a:spcPct val="80000"/>
              </a:lnSpc>
              <a:defRPr/>
            </a:pPr>
            <a:r>
              <a:rPr lang="en-US" sz="4000" dirty="0">
                <a:solidFill>
                  <a:srgbClr val="FFFFFF"/>
                </a:solidFill>
                <a:cs typeface="Trebuchet MS"/>
                <a:sym typeface="Gill Sans" charset="0"/>
              </a:rPr>
              <a:t>HDFS Data Lake or NFS Enterprise Storage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89916815-3CCA-E34E-8204-2856123FC6C4}"/>
              </a:ext>
            </a:extLst>
          </p:cNvPr>
          <p:cNvGrpSpPr>
            <a:grpSpLocks/>
          </p:cNvGrpSpPr>
          <p:nvPr/>
        </p:nvGrpSpPr>
        <p:grpSpPr bwMode="auto">
          <a:xfrm>
            <a:off x="6002338" y="2665413"/>
            <a:ext cx="8880475" cy="8818562"/>
            <a:chOff x="2287618" y="1260212"/>
            <a:chExt cx="3378322" cy="3704591"/>
          </a:xfrm>
        </p:grpSpPr>
        <p:cxnSp>
          <p:nvCxnSpPr>
            <p:cNvPr id="64" name="Straight Arrow Connector 63">
              <a:extLst>
                <a:ext uri="{FF2B5EF4-FFF2-40B4-BE49-F238E27FC236}">
                  <a16:creationId xmlns="" xmlns:a16="http://schemas.microsoft.com/office/drawing/2014/main" id="{B62C5A5B-D3A8-4548-AE2A-327BF22C5B82}"/>
                </a:ext>
              </a:extLst>
            </p:cNvPr>
            <p:cNvCxnSpPr/>
            <p:nvPr/>
          </p:nvCxnSpPr>
          <p:spPr>
            <a:xfrm flipV="1">
              <a:off x="4102394" y="3969132"/>
              <a:ext cx="0" cy="995671"/>
            </a:xfrm>
            <a:prstGeom prst="straightConnector1">
              <a:avLst/>
            </a:prstGeom>
            <a:ln w="6350" cmpd="sng">
              <a:solidFill>
                <a:srgbClr val="FFFFFF"/>
              </a:solidFill>
              <a:prstDash val="sysDash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Shape 55">
              <a:extLst>
                <a:ext uri="{FF2B5EF4-FFF2-40B4-BE49-F238E27FC236}">
                  <a16:creationId xmlns="" xmlns:a16="http://schemas.microsoft.com/office/drawing/2014/main" id="{CEA1A313-4212-E04B-B2F3-F9D4C3C4EE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7618" y="1260212"/>
              <a:ext cx="3378322" cy="279428"/>
            </a:xfrm>
            <a:prstGeom prst="rect">
              <a:avLst/>
            </a:prstGeom>
            <a:solidFill>
              <a:schemeClr val="accent4">
                <a:lumMod val="65000"/>
                <a:lumOff val="35000"/>
              </a:schemeClr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2438372">
                <a:lnSpc>
                  <a:spcPct val="80000"/>
                </a:lnSpc>
                <a:defRPr/>
              </a:pPr>
              <a:r>
                <a:rPr lang="en-US" sz="4000" dirty="0">
                  <a:solidFill>
                    <a:prstClr val="white"/>
                  </a:solidFill>
                  <a:cs typeface="Trebuchet MS"/>
                  <a:sym typeface="Gill Sans" charset="0"/>
                </a:rPr>
                <a:t>Support for Parallelism</a:t>
              </a:r>
            </a:p>
          </p:txBody>
        </p:sp>
        <p:sp>
          <p:nvSpPr>
            <p:cNvPr id="152" name="Shape 55">
              <a:extLst>
                <a:ext uri="{FF2B5EF4-FFF2-40B4-BE49-F238E27FC236}">
                  <a16:creationId xmlns="" xmlns:a16="http://schemas.microsoft.com/office/drawing/2014/main" id="{CC9A95BB-ACCD-F049-90AC-4295ACED70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0637" y="1560314"/>
              <a:ext cx="3375303" cy="292099"/>
            </a:xfrm>
            <a:prstGeom prst="rect">
              <a:avLst/>
            </a:prstGeom>
            <a:solidFill>
              <a:srgbClr val="00457F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2438372">
                <a:lnSpc>
                  <a:spcPct val="80000"/>
                </a:lnSpc>
                <a:defRPr/>
              </a:pPr>
              <a:r>
                <a:rPr lang="en-US" sz="2933" dirty="0">
                  <a:solidFill>
                    <a:prstClr val="white"/>
                  </a:solidFill>
                  <a:cs typeface="Trebuchet MS"/>
                  <a:sym typeface="Gill Sans" charset="0"/>
                </a:rPr>
                <a:t>Model save, load, share, and run</a:t>
              </a:r>
            </a:p>
          </p:txBody>
        </p:sp>
      </p:grpSp>
      <p:sp>
        <p:nvSpPr>
          <p:cNvPr id="69" name="Shape 55">
            <a:extLst>
              <a:ext uri="{FF2B5EF4-FFF2-40B4-BE49-F238E27FC236}">
                <a16:creationId xmlns="" xmlns:a16="http://schemas.microsoft.com/office/drawing/2014/main" id="{D2E56F02-081D-724A-9307-280E11420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44338" y="10107613"/>
            <a:ext cx="5099050" cy="39370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2438372">
              <a:lnSpc>
                <a:spcPct val="80000"/>
              </a:lnSpc>
              <a:defRPr/>
            </a:pPr>
            <a:endParaRPr lang="en-US" sz="29867" dirty="0">
              <a:solidFill>
                <a:srgbClr val="FFFFFF"/>
              </a:solidFill>
              <a:cs typeface="Trebuchet MS"/>
              <a:sym typeface="Gill Sans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C1BE8EAC-C47A-0344-A8D0-99E05F3566BB}"/>
              </a:ext>
            </a:extLst>
          </p:cNvPr>
          <p:cNvGrpSpPr>
            <a:grpSpLocks/>
          </p:cNvGrpSpPr>
          <p:nvPr/>
        </p:nvGrpSpPr>
        <p:grpSpPr bwMode="auto">
          <a:xfrm>
            <a:off x="893763" y="5899150"/>
            <a:ext cx="3268662" cy="968375"/>
            <a:chOff x="541830" y="2675465"/>
            <a:chExt cx="1244281" cy="406401"/>
          </a:xfrm>
        </p:grpSpPr>
        <p:pic>
          <p:nvPicPr>
            <p:cNvPr id="53280" name="Picture 7" descr="Jupyter.jpg">
              <a:extLst>
                <a:ext uri="{FF2B5EF4-FFF2-40B4-BE49-F238E27FC236}">
                  <a16:creationId xmlns="" xmlns:a16="http://schemas.microsoft.com/office/drawing/2014/main" id="{D533637E-6760-044E-BCDB-0DA759595E2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830" y="2675465"/>
              <a:ext cx="643460" cy="406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4001" name="TextBox 9">
              <a:extLst>
                <a:ext uri="{FF2B5EF4-FFF2-40B4-BE49-F238E27FC236}">
                  <a16:creationId xmlns="" xmlns:a16="http://schemas.microsoft.com/office/drawing/2014/main" id="{E4969E12-1C4A-614E-87E4-7BC2FEA334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3884" y="2734760"/>
              <a:ext cx="592227" cy="24983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defTabSz="454025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defTabSz="454025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defTabSz="454025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defTabSz="454025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defTabSz="454025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4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4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4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4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en-US" altLang="en-US" sz="1867">
                  <a:solidFill>
                    <a:srgbClr val="004875"/>
                  </a:solidFill>
                  <a:sym typeface="Gill Sans" charset="0"/>
                </a:rPr>
                <a:t>CUDA runtime</a:t>
              </a:r>
            </a:p>
            <a:p>
              <a:pPr>
                <a:defRPr/>
              </a:pPr>
              <a:r>
                <a:rPr lang="en-US" altLang="en-US" sz="1867">
                  <a:solidFill>
                    <a:srgbClr val="004875"/>
                  </a:solidFill>
                  <a:sym typeface="Gill Sans" charset="0"/>
                </a:rPr>
                <a:t>cuDNN </a:t>
              </a:r>
            </a:p>
          </p:txBody>
        </p:sp>
      </p:grpSp>
      <p:sp>
        <p:nvSpPr>
          <p:cNvPr id="76" name="Shape 55">
            <a:extLst>
              <a:ext uri="{FF2B5EF4-FFF2-40B4-BE49-F238E27FC236}">
                <a16:creationId xmlns="" xmlns:a16="http://schemas.microsoft.com/office/drawing/2014/main" id="{6B61406B-421C-AC44-92B4-9293B7586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4638" y="9902825"/>
            <a:ext cx="5375275" cy="162560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2438372">
              <a:lnSpc>
                <a:spcPct val="80000"/>
              </a:lnSpc>
              <a:defRPr/>
            </a:pPr>
            <a:r>
              <a:rPr lang="en-US" sz="4000" dirty="0">
                <a:solidFill>
                  <a:srgbClr val="FFFFFF"/>
                </a:solidFill>
                <a:cs typeface="Trebuchet MS"/>
                <a:sym typeface="Gill Sans" charset="0"/>
              </a:rPr>
              <a:t>GPU and </a:t>
            </a:r>
          </a:p>
          <a:p>
            <a:pPr algn="ctr" defTabSz="2438372">
              <a:lnSpc>
                <a:spcPct val="80000"/>
              </a:lnSpc>
              <a:defRPr/>
            </a:pPr>
            <a:r>
              <a:rPr lang="en-US" sz="4000" dirty="0">
                <a:solidFill>
                  <a:srgbClr val="FFFFFF"/>
                </a:solidFill>
                <a:cs typeface="Trebuchet MS"/>
                <a:sym typeface="Gill Sans" charset="0"/>
              </a:rPr>
              <a:t>Non-GPU Hosts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="" xmlns:a16="http://schemas.microsoft.com/office/drawing/2014/main" id="{372FCC50-5650-D94C-9085-FAD7FBCD5C96}"/>
              </a:ext>
            </a:extLst>
          </p:cNvPr>
          <p:cNvSpPr/>
          <p:nvPr/>
        </p:nvSpPr>
        <p:spPr>
          <a:xfrm>
            <a:off x="5943600" y="4191001"/>
            <a:ext cx="4389437" cy="2890838"/>
          </a:xfrm>
          <a:prstGeom prst="rect">
            <a:avLst/>
          </a:prstGeom>
          <a:noFill/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86">
              <a:defRPr/>
            </a:pPr>
            <a:endParaRPr lang="en-US" sz="29867">
              <a:solidFill>
                <a:srgbClr val="FFFFFF"/>
              </a:solidFill>
              <a:latin typeface="Verdana"/>
              <a:sym typeface="Gill Sans" charset="0"/>
            </a:endParaRPr>
          </a:p>
        </p:txBody>
      </p:sp>
      <p:pic>
        <p:nvPicPr>
          <p:cNvPr id="81" name="Picture 80">
            <a:extLst>
              <a:ext uri="{FF2B5EF4-FFF2-40B4-BE49-F238E27FC236}">
                <a16:creationId xmlns="" xmlns:a16="http://schemas.microsoft.com/office/drawing/2014/main" id="{E6650948-FEF0-874D-8119-6D9DF6061E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5" y="4495800"/>
            <a:ext cx="1265238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82">
            <a:extLst>
              <a:ext uri="{FF2B5EF4-FFF2-40B4-BE49-F238E27FC236}">
                <a16:creationId xmlns="" xmlns:a16="http://schemas.microsoft.com/office/drawing/2014/main" id="{35AE280F-4808-C042-88F8-0566CC5525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4532313"/>
            <a:ext cx="15113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" name="Up Arrow Callout 84">
            <a:extLst>
              <a:ext uri="{FF2B5EF4-FFF2-40B4-BE49-F238E27FC236}">
                <a16:creationId xmlns="" xmlns:a16="http://schemas.microsoft.com/office/drawing/2014/main" id="{CA3D2159-D63C-EA42-A52C-6870F974E3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050" y="6945313"/>
            <a:ext cx="3740150" cy="960437"/>
          </a:xfrm>
          <a:prstGeom prst="upArrowCallout">
            <a:avLst>
              <a:gd name="adj1" fmla="val 24988"/>
              <a:gd name="adj2" fmla="val 24970"/>
              <a:gd name="adj3" fmla="val 25000"/>
              <a:gd name="adj4" fmla="val 64977"/>
            </a:avLst>
          </a:prstGeom>
          <a:solidFill>
            <a:srgbClr val="003658"/>
          </a:solidFill>
          <a:ln w="9525">
            <a:solidFill>
              <a:srgbClr val="135576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0" tIns="0" rIns="0" bIns="0" anchor="ctr" anchorCtr="1"/>
          <a:lstStyle/>
          <a:p>
            <a:pPr algn="ctr" defTabSz="1214954">
              <a:lnSpc>
                <a:spcPct val="90000"/>
              </a:lnSpc>
              <a:defRPr/>
            </a:pPr>
            <a:r>
              <a:rPr lang="en-US" sz="2400" dirty="0">
                <a:solidFill>
                  <a:prstClr val="white"/>
                </a:solidFill>
                <a:latin typeface="Calibri"/>
                <a:ea typeface="+mn-ea"/>
                <a:sym typeface="Gill Sans" charset="0"/>
              </a:rPr>
              <a:t>Mount GPU devices and  </a:t>
            </a:r>
          </a:p>
          <a:p>
            <a:pPr algn="ctr" defTabSz="1214954">
              <a:defRPr/>
            </a:pPr>
            <a:r>
              <a:rPr lang="en-US" sz="2400" dirty="0">
                <a:solidFill>
                  <a:prstClr val="white"/>
                </a:solidFill>
                <a:latin typeface="Calibri"/>
                <a:ea typeface="+mn-ea"/>
                <a:sym typeface="Gill Sans" charset="0"/>
              </a:rPr>
              <a:t>surface  device drivers</a:t>
            </a:r>
          </a:p>
        </p:txBody>
      </p:sp>
      <p:sp>
        <p:nvSpPr>
          <p:cNvPr id="87" name="Up Arrow Callout 86">
            <a:extLst>
              <a:ext uri="{FF2B5EF4-FFF2-40B4-BE49-F238E27FC236}">
                <a16:creationId xmlns="" xmlns:a16="http://schemas.microsoft.com/office/drawing/2014/main" id="{16FC6493-A49B-AB4F-B3E0-6CD1C6FFB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5038" y="6988175"/>
            <a:ext cx="8880475" cy="917575"/>
          </a:xfrm>
          <a:prstGeom prst="upArrowCallout">
            <a:avLst>
              <a:gd name="adj1" fmla="val 25002"/>
              <a:gd name="adj2" fmla="val 25002"/>
              <a:gd name="adj3" fmla="val 25000"/>
              <a:gd name="adj4" fmla="val 64977"/>
            </a:avLst>
          </a:prstGeom>
          <a:solidFill>
            <a:srgbClr val="003658"/>
          </a:solidFill>
          <a:ln w="9525">
            <a:solidFill>
              <a:srgbClr val="135576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 anchorCtr="1"/>
          <a:lstStyle/>
          <a:p>
            <a:pPr algn="ctr" defTabSz="1214954">
              <a:spcBef>
                <a:spcPts val="1600"/>
              </a:spcBef>
              <a:defRPr/>
            </a:pPr>
            <a:r>
              <a:rPr lang="en-US" sz="2400" dirty="0">
                <a:solidFill>
                  <a:prstClr val="white"/>
                </a:solidFill>
                <a:latin typeface="Calibri"/>
                <a:ea typeface="+mn-ea"/>
                <a:sym typeface="Gill Sans" charset="0"/>
              </a:rPr>
              <a:t>Mount GPU devices and  surface device drivers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7A653DDC-61C9-5B46-8E84-77D0D970E2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513" y="6110288"/>
            <a:ext cx="1744662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6" descr="Jupyter.jpg">
            <a:extLst>
              <a:ext uri="{FF2B5EF4-FFF2-40B4-BE49-F238E27FC236}">
                <a16:creationId xmlns="" xmlns:a16="http://schemas.microsoft.com/office/drawing/2014/main" id="{FBBD72DA-AC81-324E-9A9D-AB29790156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7"/>
          <a:stretch>
            <a:fillRect/>
          </a:stretch>
        </p:blipFill>
        <p:spPr bwMode="auto">
          <a:xfrm>
            <a:off x="6134100" y="5957888"/>
            <a:ext cx="1352550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TextBox 64">
            <a:extLst>
              <a:ext uri="{FF2B5EF4-FFF2-40B4-BE49-F238E27FC236}">
                <a16:creationId xmlns="" xmlns:a16="http://schemas.microsoft.com/office/drawing/2014/main" id="{A5310698-81BB-0042-B506-86222576D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8438" y="10423525"/>
            <a:ext cx="1681162" cy="757238"/>
          </a:xfrm>
          <a:prstGeom prst="rect">
            <a:avLst/>
          </a:prstGeom>
          <a:solidFill>
            <a:srgbClr val="2C95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5613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 defTabSz="455613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 defTabSz="455613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 defTabSz="455613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 defTabSz="455613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400">
                <a:solidFill>
                  <a:srgbClr val="FFFFFF"/>
                </a:solidFill>
                <a:latin typeface="Calibri" panose="020F0502020204030204" pitchFamily="34" charset="0"/>
              </a:rPr>
              <a:t>Data Isolation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24E6796-45E3-AC43-AA7E-916BBFFF1B8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438" y="5413375"/>
            <a:ext cx="15684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64">
            <a:extLst>
              <a:ext uri="{FF2B5EF4-FFF2-40B4-BE49-F238E27FC236}">
                <a16:creationId xmlns="" xmlns:a16="http://schemas.microsoft.com/office/drawing/2014/main" id="{075EBF3C-9E90-D149-BC8D-06830F341A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638" y="5334000"/>
            <a:ext cx="15684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="" xmlns:a16="http://schemas.microsoft.com/office/drawing/2014/main" id="{6001D976-6893-334D-B08F-1CF9DE7D5D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4575" y="4516437"/>
            <a:ext cx="1265238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74">
            <a:extLst>
              <a:ext uri="{FF2B5EF4-FFF2-40B4-BE49-F238E27FC236}">
                <a16:creationId xmlns="" xmlns:a16="http://schemas.microsoft.com/office/drawing/2014/main" id="{D94BD611-22DA-1B4C-A929-023387F3D8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8138" y="4554538"/>
            <a:ext cx="1511300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78">
            <a:extLst>
              <a:ext uri="{FF2B5EF4-FFF2-40B4-BE49-F238E27FC236}">
                <a16:creationId xmlns="" xmlns:a16="http://schemas.microsoft.com/office/drawing/2014/main" id="{B3791560-AEC4-9F4B-A5E3-1C06D174FB8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7338" y="5356225"/>
            <a:ext cx="1568450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83">
            <a:extLst>
              <a:ext uri="{FF2B5EF4-FFF2-40B4-BE49-F238E27FC236}">
                <a16:creationId xmlns="" xmlns:a16="http://schemas.microsoft.com/office/drawing/2014/main" id="{FC8FBD79-8031-4148-8CA3-B83BD84F26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3900" y="6213475"/>
            <a:ext cx="142716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85" descr="Jupyter.jpg">
            <a:extLst>
              <a:ext uri="{FF2B5EF4-FFF2-40B4-BE49-F238E27FC236}">
                <a16:creationId xmlns="" xmlns:a16="http://schemas.microsoft.com/office/drawing/2014/main" id="{845AA68F-FD54-2A45-9EFB-57CBBB9CFF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7"/>
          <a:stretch>
            <a:fillRect/>
          </a:stretch>
        </p:blipFill>
        <p:spPr bwMode="auto">
          <a:xfrm>
            <a:off x="10707688" y="5943600"/>
            <a:ext cx="1352550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76">
            <a:extLst>
              <a:ext uri="{FF2B5EF4-FFF2-40B4-BE49-F238E27FC236}">
                <a16:creationId xmlns="" xmlns:a16="http://schemas.microsoft.com/office/drawing/2014/main" id="{D2EA1A17-5876-9A49-B726-803E0EB34C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8763" y="6205537"/>
            <a:ext cx="14478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60" grpId="0" animBg="1"/>
      <p:bldP spid="61" grpId="0" animBg="1"/>
      <p:bldP spid="71" grpId="0" animBg="1"/>
      <p:bldP spid="72" grpId="0"/>
      <p:bldP spid="5" grpId="0"/>
      <p:bldP spid="76" grpId="0"/>
      <p:bldP spid="80" grpId="0" animBg="1"/>
      <p:bldP spid="85" grpId="0" animBg="1"/>
      <p:bldP spid="87" grpId="0" animBg="1"/>
      <p:bldP spid="5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>
            <a:extLst>
              <a:ext uri="{FF2B5EF4-FFF2-40B4-BE49-F238E27FC236}">
                <a16:creationId xmlns="" xmlns:a16="http://schemas.microsoft.com/office/drawing/2014/main" id="{673840B5-C49C-2145-A952-D973DF31F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Lessons Learned</a:t>
            </a:r>
          </a:p>
        </p:txBody>
      </p:sp>
      <p:sp>
        <p:nvSpPr>
          <p:cNvPr id="55298" name="Content Placeholder 2">
            <a:extLst>
              <a:ext uri="{FF2B5EF4-FFF2-40B4-BE49-F238E27FC236}">
                <a16:creationId xmlns="" xmlns:a16="http://schemas.microsoft.com/office/drawing/2014/main" id="{62CD9514-ED5E-954C-B51A-1D918D669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2438400"/>
            <a:ext cx="21945600" cy="9050338"/>
          </a:xfrm>
        </p:spPr>
        <p:txBody>
          <a:bodyPr/>
          <a:lstStyle/>
          <a:p>
            <a:r>
              <a:rPr lang="en-US" altLang="en-US" sz="6000" dirty="0" smtClean="0"/>
              <a:t>Distributed </a:t>
            </a:r>
            <a:r>
              <a:rPr lang="en-US" altLang="en-US" sz="6000" dirty="0"/>
              <a:t>deep learning applications can be deployed on Docker containers</a:t>
            </a:r>
          </a:p>
          <a:p>
            <a:r>
              <a:rPr lang="en-US" altLang="en-US" sz="6000" dirty="0" smtClean="0"/>
              <a:t>GPU </a:t>
            </a:r>
            <a:r>
              <a:rPr lang="en-US" altLang="en-US" sz="6000" dirty="0"/>
              <a:t>resources can be effectively shared between multiple applications</a:t>
            </a:r>
          </a:p>
          <a:p>
            <a:r>
              <a:rPr lang="en-US" altLang="en-US" sz="6000" dirty="0" smtClean="0"/>
              <a:t>Deep </a:t>
            </a:r>
            <a:r>
              <a:rPr lang="en-US" altLang="en-US" sz="6000" dirty="0"/>
              <a:t>learning requires a complex software / hardware stack</a:t>
            </a:r>
          </a:p>
          <a:p>
            <a:r>
              <a:rPr lang="en-US" altLang="en-US" sz="6000" dirty="0" smtClean="0"/>
              <a:t>This </a:t>
            </a:r>
            <a:r>
              <a:rPr lang="en-US" altLang="en-US" sz="6000" dirty="0"/>
              <a:t>complexity can be abstracted from the data scientist with self-service provisioning and automation</a:t>
            </a:r>
          </a:p>
          <a:p>
            <a:r>
              <a:rPr lang="en-US" altLang="en-US" sz="6000" dirty="0" smtClean="0"/>
              <a:t>For </a:t>
            </a:r>
            <a:r>
              <a:rPr lang="en-US" altLang="en-US" sz="6000" dirty="0"/>
              <a:t>a flexible and scalable solution, data resources should be decoupled from compute resources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>
            <a:extLst>
              <a:ext uri="{FF2B5EF4-FFF2-40B4-BE49-F238E27FC236}">
                <a16:creationId xmlns="" xmlns:a16="http://schemas.microsoft.com/office/drawing/2014/main" id="{6D2966E8-3CFB-0345-9998-0233C5FAB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Takeaways &amp; Recommendations</a:t>
            </a:r>
          </a:p>
        </p:txBody>
      </p:sp>
      <p:sp>
        <p:nvSpPr>
          <p:cNvPr id="56322" name="Content Placeholder 3">
            <a:extLst>
              <a:ext uri="{FF2B5EF4-FFF2-40B4-BE49-F238E27FC236}">
                <a16:creationId xmlns="" xmlns:a16="http://schemas.microsoft.com/office/drawing/2014/main" id="{09FB883F-289F-4447-B258-EDA433AF3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2438400"/>
            <a:ext cx="21564600" cy="10363200"/>
          </a:xfrm>
        </p:spPr>
        <p:txBody>
          <a:bodyPr/>
          <a:lstStyle/>
          <a:p>
            <a:r>
              <a:rPr lang="en-US" altLang="en-US" sz="6000" dirty="0" smtClean="0"/>
              <a:t>Start </a:t>
            </a:r>
            <a:r>
              <a:rPr lang="en-US" altLang="en-US" sz="6000" dirty="0"/>
              <a:t>with a few key use cases to explore deep learning</a:t>
            </a:r>
          </a:p>
          <a:p>
            <a:r>
              <a:rPr lang="en-US" altLang="en-US" sz="6000" dirty="0" smtClean="0"/>
              <a:t>The </a:t>
            </a:r>
            <a:r>
              <a:rPr lang="en-US" altLang="en-US" sz="6000" dirty="0"/>
              <a:t>only constant is </a:t>
            </a:r>
            <a:r>
              <a:rPr lang="en-US" altLang="en-US" sz="6000" dirty="0" smtClean="0"/>
              <a:t>change ... be </a:t>
            </a:r>
            <a:r>
              <a:rPr lang="en-US" altLang="en-US" sz="6000" dirty="0"/>
              <a:t>prepared</a:t>
            </a:r>
          </a:p>
          <a:p>
            <a:pPr lvl="1"/>
            <a:r>
              <a:rPr lang="en-US" altLang="en-US" sz="5400" dirty="0">
                <a:ea typeface="MS PGothic" panose="020B0600070205080204" pitchFamily="34" charset="-128"/>
                <a:cs typeface="Geneva" panose="020B0503030404040204" pitchFamily="34" charset="0"/>
              </a:rPr>
              <a:t>Business needs, use cases, and tools will constantly evolve</a:t>
            </a:r>
          </a:p>
          <a:p>
            <a:r>
              <a:rPr lang="en-US" altLang="en-US" sz="6000" dirty="0" smtClean="0"/>
              <a:t>Leverage </a:t>
            </a:r>
            <a:r>
              <a:rPr lang="en-US" altLang="en-US" sz="6000" dirty="0"/>
              <a:t>a flexible, scalable, and elastic platform for success</a:t>
            </a:r>
          </a:p>
          <a:p>
            <a:pPr lvl="1"/>
            <a:r>
              <a:rPr lang="en-US" altLang="en-US" sz="5400" dirty="0"/>
              <a:t>Containerization can deliver agility and cost saving benefits</a:t>
            </a:r>
          </a:p>
          <a:p>
            <a:pPr lvl="1"/>
            <a:r>
              <a:rPr lang="en-US" altLang="en-US" sz="5400" dirty="0"/>
              <a:t>But there are significant challenges ... DIY will likely be DOA</a:t>
            </a:r>
          </a:p>
          <a:p>
            <a:pPr lvl="1"/>
            <a:r>
              <a:rPr lang="en-US" altLang="en-US" sz="5400" dirty="0" err="1"/>
              <a:t>BlueData</a:t>
            </a:r>
            <a:r>
              <a:rPr lang="en-US" altLang="en-US" sz="5400" dirty="0"/>
              <a:t> provides a turn-key containerized platform for Big Data analytics and ML / DL applications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Box 2">
            <a:extLst>
              <a:ext uri="{FF2B5EF4-FFF2-40B4-BE49-F238E27FC236}">
                <a16:creationId xmlns="" xmlns:a16="http://schemas.microsoft.com/office/drawing/2014/main" id="{23CD90AD-C8B4-A942-8AEE-5D84143F7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1338" y="982663"/>
            <a:ext cx="49212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43691" tIns="121845" rIns="243691" bIns="121845">
            <a:spAutoFit/>
          </a:bodyPr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endParaRPr lang="en-US" altLang="en-US" sz="4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57346" name="Picture 5">
            <a:extLst>
              <a:ext uri="{FF2B5EF4-FFF2-40B4-BE49-F238E27FC236}">
                <a16:creationId xmlns="" xmlns:a16="http://schemas.microsoft.com/office/drawing/2014/main" id="{E628E639-2853-F644-A209-D59E9B8C52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755900"/>
            <a:ext cx="11552237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BBCA573-E404-8647-874E-A2F196353AD4}"/>
              </a:ext>
            </a:extLst>
          </p:cNvPr>
          <p:cNvSpPr txBox="1"/>
          <p:nvPr/>
        </p:nvSpPr>
        <p:spPr>
          <a:xfrm>
            <a:off x="15300325" y="4343400"/>
            <a:ext cx="10683875" cy="1328294"/>
          </a:xfrm>
          <a:prstGeom prst="rect">
            <a:avLst/>
          </a:prstGeom>
          <a:noFill/>
        </p:spPr>
        <p:txBody>
          <a:bodyPr lIns="324853" tIns="162424" rIns="324853" bIns="162424">
            <a:spAutoFit/>
          </a:bodyPr>
          <a:lstStyle/>
          <a:p>
            <a:pPr algn="ctr" defTabSz="3248518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chemeClr val="tx1"/>
                </a:solidFill>
                <a:latin typeface="Arial"/>
                <a:ea typeface="+mn-ea"/>
                <a:cs typeface="Arial"/>
                <a:sym typeface="Gill Sans" charset="0"/>
              </a:rPr>
              <a:t>Nanda </a:t>
            </a:r>
            <a:r>
              <a:rPr lang="en-US" sz="6000" b="1" dirty="0" err="1">
                <a:solidFill>
                  <a:schemeClr val="tx1"/>
                </a:solidFill>
                <a:latin typeface="Arial"/>
                <a:ea typeface="+mn-ea"/>
                <a:cs typeface="Arial"/>
                <a:sym typeface="Gill Sans" charset="0"/>
              </a:rPr>
              <a:t>Vijaydev</a:t>
            </a:r>
            <a:endParaRPr lang="en-US" sz="6000" dirty="0">
              <a:solidFill>
                <a:schemeClr val="tx1"/>
              </a:solidFill>
              <a:latin typeface="Arial"/>
              <a:ea typeface="+mn-ea"/>
              <a:cs typeface="Arial"/>
              <a:sym typeface="Gill Sans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8F2EE03A-BCD0-5A47-934F-7264942DF7ED}"/>
              </a:ext>
            </a:extLst>
          </p:cNvPr>
          <p:cNvSpPr/>
          <p:nvPr/>
        </p:nvSpPr>
        <p:spPr>
          <a:xfrm>
            <a:off x="18329970" y="5533378"/>
            <a:ext cx="5221484" cy="943622"/>
          </a:xfrm>
          <a:prstGeom prst="rect">
            <a:avLst/>
          </a:prstGeom>
        </p:spPr>
        <p:txBody>
          <a:bodyPr wrap="none" lIns="324893" tIns="162448" rIns="324893" bIns="162448">
            <a:spAutoFit/>
          </a:bodyPr>
          <a:lstStyle/>
          <a:p>
            <a:pPr algn="ctr" defTabSz="1624452" eaLnBrk="1" hangingPunct="1">
              <a:lnSpc>
                <a:spcPct val="80000"/>
              </a:lnSpc>
              <a:defRPr/>
            </a:pPr>
            <a:r>
              <a:rPr lang="en-US" sz="4800" dirty="0">
                <a:solidFill>
                  <a:schemeClr val="tx1"/>
                </a:solidFill>
                <a:latin typeface="Arial"/>
                <a:ea typeface="ＭＳ Ｐゴシック" charset="0"/>
                <a:cs typeface="Arial"/>
                <a:sym typeface="Gill Sans" charset="0"/>
              </a:rPr>
              <a:t>@</a:t>
            </a:r>
            <a:r>
              <a:rPr lang="en-US" sz="4800" dirty="0" err="1">
                <a:solidFill>
                  <a:schemeClr val="tx1"/>
                </a:solidFill>
                <a:latin typeface="Arial"/>
                <a:ea typeface="ＭＳ Ｐゴシック" charset="0"/>
                <a:cs typeface="Arial"/>
                <a:sym typeface="Gill Sans" charset="0"/>
              </a:rPr>
              <a:t>nandavijaydev</a:t>
            </a:r>
            <a:endParaRPr lang="en-US" sz="4800" dirty="0">
              <a:solidFill>
                <a:schemeClr val="tx1"/>
              </a:solidFill>
              <a:latin typeface="Arial"/>
              <a:ea typeface="ＭＳ Ｐゴシック" charset="0"/>
              <a:cs typeface="Arial"/>
              <a:sym typeface="Gill Sans" charset="0"/>
            </a:endParaRPr>
          </a:p>
        </p:txBody>
      </p:sp>
      <p:pic>
        <p:nvPicPr>
          <p:cNvPr id="57349" name="Picture 7">
            <a:extLst>
              <a:ext uri="{FF2B5EF4-FFF2-40B4-BE49-F238E27FC236}">
                <a16:creationId xmlns="" xmlns:a16="http://schemas.microsoft.com/office/drawing/2014/main" id="{6203E183-1FD4-2247-82A6-28F56DFF6B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4600" y="5709121"/>
            <a:ext cx="812800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0" name="TextBox 13">
            <a:extLst>
              <a:ext uri="{FF2B5EF4-FFF2-40B4-BE49-F238E27FC236}">
                <a16:creationId xmlns="" xmlns:a16="http://schemas.microsoft.com/office/drawing/2014/main" id="{46A6207E-E555-AF47-A444-1E86585C85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10711" y="4420344"/>
            <a:ext cx="11468100" cy="125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24853" tIns="162424" rIns="324853" bIns="162424">
            <a:spAutoFit/>
          </a:bodyPr>
          <a:lstStyle>
            <a:lvl1pPr defTabSz="1217613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 defTabSz="1217613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 defTabSz="1217613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 defTabSz="1217613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 defTabSz="1217613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ctr"/>
            <a:r>
              <a:rPr lang="en-US" altLang="en-US" sz="6000" b="1" dirty="0">
                <a:solidFill>
                  <a:schemeClr val="tx1"/>
                </a:solidFill>
                <a:latin typeface="Arial"/>
                <a:cs typeface="Arial"/>
              </a:rPr>
              <a:t>Tom Phelan</a:t>
            </a:r>
          </a:p>
        </p:txBody>
      </p:sp>
      <p:sp>
        <p:nvSpPr>
          <p:cNvPr id="57351" name="Rectangle 8">
            <a:extLst>
              <a:ext uri="{FF2B5EF4-FFF2-40B4-BE49-F238E27FC236}">
                <a16:creationId xmlns="" xmlns:a16="http://schemas.microsoft.com/office/drawing/2014/main" id="{0664A919-49A7-E44A-8C5E-8D7824D44B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5395" y="5533378"/>
            <a:ext cx="4498530" cy="943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24893" tIns="162448" rIns="324893" bIns="162448">
            <a:spAutoFit/>
          </a:bodyPr>
          <a:lstStyle>
            <a:lvl1pPr defTabSz="608013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 defTabSz="608013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 defTabSz="608013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 defTabSz="608013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 defTabSz="608013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4800" dirty="0">
                <a:solidFill>
                  <a:schemeClr val="tx1"/>
                </a:solidFill>
                <a:latin typeface="Arial"/>
                <a:cs typeface="Arial"/>
              </a:rPr>
              <a:t>@</a:t>
            </a:r>
            <a:r>
              <a:rPr lang="en-US" altLang="en-US" sz="4800" dirty="0" err="1">
                <a:solidFill>
                  <a:schemeClr val="tx1"/>
                </a:solidFill>
                <a:latin typeface="Arial"/>
                <a:cs typeface="Arial"/>
              </a:rPr>
              <a:t>tapbluedata</a:t>
            </a:r>
            <a:endParaRPr lang="en-US" altLang="en-US" sz="48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57352" name="Picture 9">
            <a:extLst>
              <a:ext uri="{FF2B5EF4-FFF2-40B4-BE49-F238E27FC236}">
                <a16:creationId xmlns="" xmlns:a16="http://schemas.microsoft.com/office/drawing/2014/main" id="{97D03529-47E7-AB4B-880C-835243D4E0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708327"/>
            <a:ext cx="8128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B9776DDC-48CD-A949-8FED-4A38A899AF06}"/>
              </a:ext>
            </a:extLst>
          </p:cNvPr>
          <p:cNvSpPr/>
          <p:nvPr/>
        </p:nvSpPr>
        <p:spPr>
          <a:xfrm>
            <a:off x="7151479" y="9222785"/>
            <a:ext cx="9170568" cy="2893015"/>
          </a:xfrm>
          <a:prstGeom prst="rect">
            <a:avLst/>
          </a:prstGeom>
          <a:noFill/>
          <a:ln>
            <a:noFill/>
          </a:ln>
        </p:spPr>
        <p:txBody>
          <a:bodyPr wrap="none" lIns="121835" tIns="60918" rIns="121835" bIns="60918">
            <a:spAutoFit/>
          </a:bodyPr>
          <a:lstStyle/>
          <a:p>
            <a:pPr algn="ctr" defTabSz="608013">
              <a:defRPr/>
            </a:pPr>
            <a:r>
              <a:rPr lang="en-US" sz="6000" b="1" dirty="0">
                <a:solidFill>
                  <a:srgbClr val="0080FF"/>
                </a:solidFill>
                <a:latin typeface="+mj-lt"/>
                <a:ea typeface="ヒラギノ角ゴ ProN W3" charset="0"/>
                <a:sym typeface="Gill Sans" charset="0"/>
              </a:rPr>
              <a:t>www.bluedata.com</a:t>
            </a:r>
          </a:p>
          <a:p>
            <a:pPr algn="ctr" defTabSz="608013">
              <a:defRPr/>
            </a:pPr>
            <a:r>
              <a:rPr lang="en-US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ヒラギノ角ゴ ProN W3" charset="0"/>
                <a:sym typeface="Gill Sans" charset="0"/>
              </a:rPr>
              <a:t>Visit BlueData </a:t>
            </a:r>
            <a:r>
              <a:rPr lang="en-US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ヒラギノ角ゴ ProN W3" charset="0"/>
                <a:sym typeface="Gill Sans" charset="0"/>
              </a:rPr>
              <a:t>Booth </a:t>
            </a:r>
            <a:r>
              <a:rPr lang="en-US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ヒラギノ角ゴ ProN W3" charset="0"/>
                <a:sym typeface="Gill Sans" charset="0"/>
              </a:rPr>
              <a:t>#211 </a:t>
            </a:r>
            <a:endParaRPr lang="en-US" sz="6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ヒラギノ角ゴ ProN W3" charset="0"/>
              <a:sym typeface="Gill Sans" charset="0"/>
            </a:endParaRPr>
          </a:p>
          <a:p>
            <a:pPr algn="ctr" defTabSz="608013">
              <a:defRPr/>
            </a:pPr>
            <a:r>
              <a:rPr lang="en-US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ヒラギノ角ゴ ProN W3" charset="0"/>
                <a:sym typeface="Gill Sans" charset="0"/>
              </a:rPr>
              <a:t>in Strata Expo Hall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>
            <a:extLst>
              <a:ext uri="{FF2B5EF4-FFF2-40B4-BE49-F238E27FC236}">
                <a16:creationId xmlns="" xmlns:a16="http://schemas.microsoft.com/office/drawing/2014/main" id="{BCFF3300-3EA5-8749-8950-443D158EA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Deep Learning (DL)</a:t>
            </a:r>
            <a:endParaRPr lang="en-US" altLang="en-US" dirty="0">
              <a:latin typeface="Arial Black" panose="020B0604020202020204" pitchFamily="34" charset="0"/>
            </a:endParaRPr>
          </a:p>
        </p:txBody>
      </p:sp>
      <p:sp>
        <p:nvSpPr>
          <p:cNvPr id="9" name="Flowchart: Process 4">
            <a:extLst>
              <a:ext uri="{FF2B5EF4-FFF2-40B4-BE49-F238E27FC236}">
                <a16:creationId xmlns="" xmlns:a16="http://schemas.microsoft.com/office/drawing/2014/main" id="{BA60DB1D-B3D8-7C49-818E-6F494091C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5700" y="2659063"/>
            <a:ext cx="16975138" cy="790733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lIns="243835" tIns="121917" rIns="243835" bIns="121917" anchor="ctr"/>
          <a:lstStyle/>
          <a:p>
            <a:pPr algn="ctr">
              <a:defRPr/>
            </a:pPr>
            <a:r>
              <a:rPr lang="en-US" sz="6000" b="1" dirty="0">
                <a:solidFill>
                  <a:srgbClr val="C00000"/>
                </a:solidFill>
                <a:latin typeface="+mn-lt"/>
                <a:ea typeface="+mn-ea"/>
                <a:sym typeface="Gill Sans" charset="0"/>
              </a:rPr>
              <a:t>Deep learning </a:t>
            </a:r>
            <a:r>
              <a:rPr lang="en-US" sz="6000" dirty="0">
                <a:solidFill>
                  <a:schemeClr val="tx1"/>
                </a:solidFill>
                <a:latin typeface="+mn-lt"/>
                <a:ea typeface="+mn-ea"/>
                <a:sym typeface="Gill Sans" charset="0"/>
              </a:rPr>
              <a:t>is part of a broader </a:t>
            </a:r>
          </a:p>
          <a:p>
            <a:pPr algn="ctr">
              <a:defRPr/>
            </a:pPr>
            <a:r>
              <a:rPr lang="en-US" sz="6000" dirty="0">
                <a:solidFill>
                  <a:schemeClr val="tx1"/>
                </a:solidFill>
                <a:latin typeface="+mn-lt"/>
                <a:ea typeface="+mn-ea"/>
                <a:sym typeface="Gill Sans" charset="0"/>
              </a:rPr>
              <a:t>family of machine learning methods </a:t>
            </a:r>
          </a:p>
          <a:p>
            <a:pPr algn="ctr">
              <a:defRPr/>
            </a:pPr>
            <a:r>
              <a:rPr lang="en-US" sz="6000" dirty="0">
                <a:solidFill>
                  <a:schemeClr val="tx1"/>
                </a:solidFill>
                <a:latin typeface="+mn-lt"/>
                <a:ea typeface="+mn-ea"/>
                <a:sym typeface="Gill Sans" charset="0"/>
              </a:rPr>
              <a:t>based on learning data representations, as opposed to task-specific algorithms. </a:t>
            </a:r>
          </a:p>
        </p:txBody>
      </p:sp>
      <p:sp>
        <p:nvSpPr>
          <p:cNvPr id="11267" name="TextBox 6">
            <a:extLst>
              <a:ext uri="{FF2B5EF4-FFF2-40B4-BE49-F238E27FC236}">
                <a16:creationId xmlns="" xmlns:a16="http://schemas.microsoft.com/office/drawing/2014/main" id="{E01B95DD-A004-E84D-A5F9-62A1F4D3E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375" y="11734800"/>
            <a:ext cx="195754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r>
              <a:rPr lang="en-US" altLang="en-US" sz="2000" b="1" dirty="0">
                <a:solidFill>
                  <a:schemeClr val="bg2"/>
                </a:solidFill>
                <a:latin typeface="Calibri" panose="020F0502020204030204" pitchFamily="34" charset="0"/>
              </a:rPr>
              <a:t>Source</a:t>
            </a:r>
            <a:r>
              <a:rPr lang="en-US" altLang="en-US" sz="2000" dirty="0">
                <a:solidFill>
                  <a:schemeClr val="bg2"/>
                </a:solidFill>
                <a:latin typeface="Calibri" panose="020F0502020204030204" pitchFamily="34" charset="0"/>
              </a:rPr>
              <a:t>: </a:t>
            </a:r>
            <a:r>
              <a:rPr lang="en-US" altLang="en-US" sz="2000" u="sng" dirty="0">
                <a:solidFill>
                  <a:schemeClr val="bg2"/>
                </a:solidFill>
                <a:latin typeface="Calibri" panose="020F0502020204030204" pitchFamily="34" charset="0"/>
              </a:rPr>
              <a:t>https://</a:t>
            </a:r>
            <a:r>
              <a:rPr lang="en-US" altLang="en-US" sz="2000" u="sng" dirty="0" err="1">
                <a:solidFill>
                  <a:schemeClr val="bg2"/>
                </a:solidFill>
                <a:latin typeface="Calibri" panose="020F0502020204030204" pitchFamily="34" charset="0"/>
              </a:rPr>
              <a:t>en.wikipedia.org</a:t>
            </a:r>
            <a:r>
              <a:rPr lang="en-US" altLang="en-US" sz="2000" u="sng" dirty="0">
                <a:solidFill>
                  <a:schemeClr val="bg2"/>
                </a:solidFill>
                <a:latin typeface="Calibri" panose="020F0502020204030204" pitchFamily="34" charset="0"/>
              </a:rPr>
              <a:t>/wiki/</a:t>
            </a:r>
            <a:r>
              <a:rPr lang="en-US" altLang="en-US" sz="2000" u="sng" dirty="0" err="1">
                <a:solidFill>
                  <a:schemeClr val="bg2"/>
                </a:solidFill>
                <a:latin typeface="Calibri" panose="020F0502020204030204" pitchFamily="34" charset="0"/>
              </a:rPr>
              <a:t>deep_learning</a:t>
            </a:r>
            <a:endParaRPr lang="en-US" altLang="en-US" sz="2000" u="sng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>
            <a:extLst>
              <a:ext uri="{FF2B5EF4-FFF2-40B4-BE49-F238E27FC236}">
                <a16:creationId xmlns="" xmlns:a16="http://schemas.microsoft.com/office/drawing/2014/main" id="{DB34C686-129C-E746-8C13-3EFDACF3D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Big Data, Data Science, and ML / DL</a:t>
            </a:r>
          </a:p>
        </p:txBody>
      </p:sp>
      <p:pic>
        <p:nvPicPr>
          <p:cNvPr id="12290" name="Picture 3">
            <a:extLst>
              <a:ext uri="{FF2B5EF4-FFF2-40B4-BE49-F238E27FC236}">
                <a16:creationId xmlns="" xmlns:a16="http://schemas.microsoft.com/office/drawing/2014/main" id="{A6FDAB80-50F6-D449-B93E-094E2136B8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4" b="4544"/>
          <a:stretch/>
        </p:blipFill>
        <p:spPr bwMode="auto">
          <a:xfrm>
            <a:off x="5867400" y="1821385"/>
            <a:ext cx="11810999" cy="10406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6">
            <a:extLst>
              <a:ext uri="{FF2B5EF4-FFF2-40B4-BE49-F238E27FC236}">
                <a16:creationId xmlns="" xmlns:a16="http://schemas.microsoft.com/office/drawing/2014/main" id="{F0498457-9654-2B40-86B9-59AC577BA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1734800"/>
            <a:ext cx="1957546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r>
              <a:rPr lang="en-US" altLang="en-US" sz="2000" b="1" dirty="0">
                <a:solidFill>
                  <a:schemeClr val="bg2"/>
                </a:solidFill>
                <a:latin typeface="Calibri" panose="020F0502020204030204" pitchFamily="34" charset="0"/>
              </a:rPr>
              <a:t>Source</a:t>
            </a:r>
            <a:r>
              <a:rPr lang="en-US" altLang="en-US" sz="2000" dirty="0">
                <a:solidFill>
                  <a:schemeClr val="bg2"/>
                </a:solidFill>
                <a:latin typeface="Calibri" panose="020F0502020204030204" pitchFamily="34" charset="0"/>
              </a:rPr>
              <a:t>: </a:t>
            </a:r>
            <a:r>
              <a:rPr lang="en-US" altLang="en-US" sz="2000" u="sng" dirty="0">
                <a:solidFill>
                  <a:schemeClr val="bg2"/>
                </a:solidFill>
                <a:latin typeface="Calibri" panose="020F0502020204030204" pitchFamily="34" charset="0"/>
              </a:rPr>
              <a:t>http://</a:t>
            </a:r>
            <a:r>
              <a:rPr lang="en-US" altLang="en-US" sz="2000" u="sng" dirty="0" err="1">
                <a:solidFill>
                  <a:schemeClr val="bg2"/>
                </a:solidFill>
                <a:latin typeface="Calibri" panose="020F0502020204030204" pitchFamily="34" charset="0"/>
              </a:rPr>
              <a:t>innovaleur.com</a:t>
            </a:r>
            <a:r>
              <a:rPr lang="en-US" altLang="en-US" sz="2000" u="sng" dirty="0">
                <a:solidFill>
                  <a:schemeClr val="bg2"/>
                </a:solidFill>
                <a:latin typeface="Calibri" panose="020F0502020204030204" pitchFamily="34" charset="0"/>
              </a:rPr>
              <a:t>/the-data-science-puzzle-explained</a:t>
            </a:r>
          </a:p>
          <a:p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>
            <a:extLst>
              <a:ext uri="{FF2B5EF4-FFF2-40B4-BE49-F238E27FC236}">
                <a16:creationId xmlns="" xmlns:a16="http://schemas.microsoft.com/office/drawing/2014/main" id="{815A48EB-32C9-0246-9FA2-BC7B72F98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Popular Deep Learning Frameworks</a:t>
            </a:r>
          </a:p>
        </p:txBody>
      </p:sp>
      <p:pic>
        <p:nvPicPr>
          <p:cNvPr id="13314" name="Picture 5">
            <a:extLst>
              <a:ext uri="{FF2B5EF4-FFF2-40B4-BE49-F238E27FC236}">
                <a16:creationId xmlns="" xmlns:a16="http://schemas.microsoft.com/office/drawing/2014/main" id="{7142BCC7-9C1B-E94C-8AE7-3501F55ACE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7800" y="8991600"/>
            <a:ext cx="5143868" cy="2573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6">
            <a:extLst>
              <a:ext uri="{FF2B5EF4-FFF2-40B4-BE49-F238E27FC236}">
                <a16:creationId xmlns="" xmlns:a16="http://schemas.microsoft.com/office/drawing/2014/main" id="{F13ED8FF-B2D8-D94C-A01F-19165BBBEB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3538" y="3360738"/>
            <a:ext cx="5178425" cy="150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8">
            <a:extLst>
              <a:ext uri="{FF2B5EF4-FFF2-40B4-BE49-F238E27FC236}">
                <a16:creationId xmlns="" xmlns:a16="http://schemas.microsoft.com/office/drawing/2014/main" id="{1DB80BD5-2BE0-1248-B4F5-8096509CF9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463" y="4978400"/>
            <a:ext cx="4300537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0">
            <a:extLst>
              <a:ext uri="{FF2B5EF4-FFF2-40B4-BE49-F238E27FC236}">
                <a16:creationId xmlns="" xmlns:a16="http://schemas.microsoft.com/office/drawing/2014/main" id="{3C28F57E-662A-A84D-A2DD-4ACDD8F425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2688" y="5308600"/>
            <a:ext cx="40005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1">
            <a:extLst>
              <a:ext uri="{FF2B5EF4-FFF2-40B4-BE49-F238E27FC236}">
                <a16:creationId xmlns="" xmlns:a16="http://schemas.microsoft.com/office/drawing/2014/main" id="{71819A43-F23A-2D4D-BAE7-D27109C181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38" y="7929563"/>
            <a:ext cx="5140325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2">
            <a:extLst>
              <a:ext uri="{FF2B5EF4-FFF2-40B4-BE49-F238E27FC236}">
                <a16:creationId xmlns="" xmlns:a16="http://schemas.microsoft.com/office/drawing/2014/main" id="{2A133075-1080-0A46-93E4-7A2D3568AE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4638" y="9123363"/>
            <a:ext cx="4073525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2">
            <a:extLst>
              <a:ext uri="{FF2B5EF4-FFF2-40B4-BE49-F238E27FC236}">
                <a16:creationId xmlns="" xmlns:a16="http://schemas.microsoft.com/office/drawing/2014/main" id="{ACC8F6D4-6673-9648-A94A-39F839E285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8825" y="4591050"/>
            <a:ext cx="5930900" cy="333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2">
            <a:extLst>
              <a:ext uri="{FF2B5EF4-FFF2-40B4-BE49-F238E27FC236}">
                <a16:creationId xmlns="" xmlns:a16="http://schemas.microsoft.com/office/drawing/2014/main" id="{8F21BD99-3D50-3C4C-860F-0F4E03378E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2789238"/>
            <a:ext cx="487680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">
            <a:extLst>
              <a:ext uri="{FF2B5EF4-FFF2-40B4-BE49-F238E27FC236}">
                <a16:creationId xmlns="" xmlns:a16="http://schemas.microsoft.com/office/drawing/2014/main" id="{03C00026-438E-3644-AB50-848818D748D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838" y="5500688"/>
            <a:ext cx="2921000" cy="292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55">
            <a:extLst>
              <a:ext uri="{FF2B5EF4-FFF2-40B4-BE49-F238E27FC236}">
                <a16:creationId xmlns="" xmlns:a16="http://schemas.microsoft.com/office/drawing/2014/main" id="{3858A91E-D61A-FB42-A9C1-97A8D7CF8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17900" y="7081838"/>
            <a:ext cx="7099300" cy="3725862"/>
          </a:xfrm>
          <a:prstGeom prst="rect">
            <a:avLst/>
          </a:prstGeom>
          <a:solidFill>
            <a:srgbClr val="940103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95" tIns="243795" rIns="243795" bIns="243795" anchor="ctr"/>
          <a:lstStyle/>
          <a:p>
            <a:pPr algn="ctr" defTabSz="2438372">
              <a:lnSpc>
                <a:spcPct val="110000"/>
              </a:lnSpc>
              <a:defRPr/>
            </a:pPr>
            <a:endParaRPr lang="en-US" sz="3733" dirty="0">
              <a:solidFill>
                <a:schemeClr val="bg1"/>
              </a:solidFill>
              <a:cs typeface="Trebuchet MS"/>
              <a:sym typeface="Gill Sans" charset="0"/>
            </a:endParaRPr>
          </a:p>
        </p:txBody>
      </p:sp>
      <p:sp>
        <p:nvSpPr>
          <p:cNvPr id="14338" name="Title 1">
            <a:extLst>
              <a:ext uri="{FF2B5EF4-FFF2-40B4-BE49-F238E27FC236}">
                <a16:creationId xmlns="" xmlns:a16="http://schemas.microsoft.com/office/drawing/2014/main" id="{5698A6D4-3121-5F40-94F6-8ACF6D1F1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Enterprise Deep Learning Use Cases</a:t>
            </a:r>
          </a:p>
        </p:txBody>
      </p:sp>
      <p:sp>
        <p:nvSpPr>
          <p:cNvPr id="4" name="Shape 55">
            <a:extLst>
              <a:ext uri="{FF2B5EF4-FFF2-40B4-BE49-F238E27FC236}">
                <a16:creationId xmlns="" xmlns:a16="http://schemas.microsoft.com/office/drawing/2014/main" id="{CACD6AC4-09C8-8C4E-8A5F-B1623D06F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1" y="6951663"/>
            <a:ext cx="7099300" cy="3838575"/>
          </a:xfrm>
          <a:prstGeom prst="rect">
            <a:avLst/>
          </a:prstGeom>
          <a:solidFill>
            <a:srgbClr val="940103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95" tIns="243795" rIns="243795" bIns="243795" anchor="ctr"/>
          <a:lstStyle/>
          <a:p>
            <a:pPr algn="ctr" defTabSz="2438372">
              <a:lnSpc>
                <a:spcPct val="110000"/>
              </a:lnSpc>
              <a:defRPr/>
            </a:pPr>
            <a:endParaRPr lang="en-US" sz="3733" dirty="0">
              <a:solidFill>
                <a:schemeClr val="bg1"/>
              </a:solidFill>
              <a:cs typeface="Trebuchet MS"/>
              <a:sym typeface="Gill Sans" charset="0"/>
            </a:endParaRPr>
          </a:p>
        </p:txBody>
      </p:sp>
      <p:sp>
        <p:nvSpPr>
          <p:cNvPr id="5" name="Shape 55">
            <a:extLst>
              <a:ext uri="{FF2B5EF4-FFF2-40B4-BE49-F238E27FC236}">
                <a16:creationId xmlns="" xmlns:a16="http://schemas.microsoft.com/office/drawing/2014/main" id="{7FED20B8-108F-0244-99C1-B721CB154C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1" y="2819401"/>
            <a:ext cx="7099300" cy="20574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95" tIns="243795" rIns="243795" bIns="243795" anchor="ctr"/>
          <a:lstStyle/>
          <a:p>
            <a:pPr algn="ctr" defTabSz="2438372">
              <a:lnSpc>
                <a:spcPct val="110000"/>
              </a:lnSpc>
              <a:defRPr/>
            </a:pPr>
            <a:r>
              <a:rPr lang="en-US" sz="5400" b="1" dirty="0">
                <a:solidFill>
                  <a:schemeClr val="bg1"/>
                </a:solidFill>
                <a:cs typeface="Trebuchet MS"/>
                <a:sym typeface="Gill Sans" charset="0"/>
              </a:rPr>
              <a:t>Fraud Detection</a:t>
            </a:r>
          </a:p>
        </p:txBody>
      </p:sp>
      <p:sp>
        <p:nvSpPr>
          <p:cNvPr id="6" name="Shape 55">
            <a:extLst>
              <a:ext uri="{FF2B5EF4-FFF2-40B4-BE49-F238E27FC236}">
                <a16:creationId xmlns="" xmlns:a16="http://schemas.microsoft.com/office/drawing/2014/main" id="{C049F6CD-D955-4244-8698-D81B6A1E95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1" y="4800601"/>
            <a:ext cx="7099300" cy="278923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95" tIns="243795" rIns="243795" bIns="243795" anchor="ctr"/>
          <a:lstStyle/>
          <a:p>
            <a:pPr algn="ctr" defTabSz="2438372">
              <a:lnSpc>
                <a:spcPct val="110000"/>
              </a:lnSpc>
              <a:defRPr/>
            </a:pPr>
            <a:r>
              <a:rPr lang="en-US" sz="4400" dirty="0">
                <a:solidFill>
                  <a:schemeClr val="bg1"/>
                </a:solidFill>
                <a:cs typeface="Trebuchet MS"/>
                <a:sym typeface="Gill Sans" charset="0"/>
              </a:rPr>
              <a:t>Credit Cards</a:t>
            </a:r>
          </a:p>
          <a:p>
            <a:pPr algn="ctr" defTabSz="2438372">
              <a:lnSpc>
                <a:spcPct val="110000"/>
              </a:lnSpc>
              <a:defRPr/>
            </a:pPr>
            <a:r>
              <a:rPr lang="en-US" sz="4400" dirty="0">
                <a:solidFill>
                  <a:schemeClr val="bg1"/>
                </a:solidFill>
                <a:cs typeface="Trebuchet MS"/>
                <a:sym typeface="Gill Sans" charset="0"/>
              </a:rPr>
              <a:t>Car Loans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2971B8D-6A95-4C4D-A10A-A4094982166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39444" y="7569083"/>
            <a:ext cx="3182499" cy="3182499"/>
          </a:xfrm>
          <a:prstGeom prst="rect">
            <a:avLst/>
          </a:prstGeom>
        </p:spPr>
      </p:pic>
      <p:sp>
        <p:nvSpPr>
          <p:cNvPr id="10" name="Shape 55">
            <a:extLst>
              <a:ext uri="{FF2B5EF4-FFF2-40B4-BE49-F238E27FC236}">
                <a16:creationId xmlns="" xmlns:a16="http://schemas.microsoft.com/office/drawing/2014/main" id="{9C348A55-DA85-FB4C-8524-014AA6A57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2358" y="6951663"/>
            <a:ext cx="7101042" cy="3838575"/>
          </a:xfrm>
          <a:prstGeom prst="rect">
            <a:avLst/>
          </a:prstGeom>
          <a:solidFill>
            <a:srgbClr val="940103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95" tIns="243795" rIns="243795" bIns="243795" anchor="ctr"/>
          <a:lstStyle/>
          <a:p>
            <a:pPr algn="ctr" defTabSz="2438372">
              <a:lnSpc>
                <a:spcPct val="110000"/>
              </a:lnSpc>
              <a:defRPr/>
            </a:pPr>
            <a:endParaRPr lang="en-US" sz="3733" dirty="0">
              <a:solidFill>
                <a:schemeClr val="bg1"/>
              </a:solidFill>
              <a:cs typeface="Trebuchet MS"/>
              <a:sym typeface="Gill Sans" charset="0"/>
            </a:endParaRPr>
          </a:p>
        </p:txBody>
      </p:sp>
      <p:sp>
        <p:nvSpPr>
          <p:cNvPr id="11" name="Shape 55">
            <a:extLst>
              <a:ext uri="{FF2B5EF4-FFF2-40B4-BE49-F238E27FC236}">
                <a16:creationId xmlns="" xmlns:a16="http://schemas.microsoft.com/office/drawing/2014/main" id="{EA8859FD-F93D-344F-91F8-F4C6A0A50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2358" y="2819401"/>
            <a:ext cx="7101042" cy="20574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95" tIns="243795" rIns="243795" bIns="243795" anchor="ctr"/>
          <a:lstStyle/>
          <a:p>
            <a:pPr algn="ctr" defTabSz="2438372">
              <a:lnSpc>
                <a:spcPct val="110000"/>
              </a:lnSpc>
              <a:defRPr/>
            </a:pPr>
            <a:r>
              <a:rPr lang="en-US" sz="5400" b="1" dirty="0">
                <a:solidFill>
                  <a:schemeClr val="bg1"/>
                </a:solidFill>
                <a:cs typeface="Trebuchet MS"/>
                <a:sym typeface="Gill Sans" charset="0"/>
              </a:rPr>
              <a:t>Medical Diagnosis</a:t>
            </a:r>
          </a:p>
        </p:txBody>
      </p:sp>
      <p:sp>
        <p:nvSpPr>
          <p:cNvPr id="12" name="Shape 55">
            <a:extLst>
              <a:ext uri="{FF2B5EF4-FFF2-40B4-BE49-F238E27FC236}">
                <a16:creationId xmlns="" xmlns:a16="http://schemas.microsoft.com/office/drawing/2014/main" id="{3040E310-791B-B94C-AF6D-263EE9AFD6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2358" y="4800601"/>
            <a:ext cx="7101042" cy="278923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95" tIns="243795" rIns="243795" bIns="243795" anchor="ctr"/>
          <a:lstStyle>
            <a:lvl1pPr defTabSz="912813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 defTabSz="912813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 defTabSz="912813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 defTabSz="912813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 defTabSz="912813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en-US" sz="4400" dirty="0">
                <a:solidFill>
                  <a:schemeClr val="bg1"/>
                </a:solidFill>
                <a:latin typeface="Arial"/>
                <a:cs typeface="Arial"/>
              </a:rPr>
              <a:t>Detection / Prediction of Cancer, Alzheimer’s, Pneumonia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66ADD03-B6EE-4142-8F12-DE5820ECD46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10990100" y="7792180"/>
            <a:ext cx="2842471" cy="2591403"/>
          </a:xfrm>
          <a:prstGeom prst="rect">
            <a:avLst/>
          </a:prstGeom>
        </p:spPr>
      </p:pic>
      <p:sp>
        <p:nvSpPr>
          <p:cNvPr id="16" name="Shape 55">
            <a:extLst>
              <a:ext uri="{FF2B5EF4-FFF2-40B4-BE49-F238E27FC236}">
                <a16:creationId xmlns="" xmlns:a16="http://schemas.microsoft.com/office/drawing/2014/main" id="{1BBF128B-F87C-2A41-9DE9-CEB90ED845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17900" y="2819401"/>
            <a:ext cx="7099300" cy="20574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95" tIns="243795" rIns="243795" bIns="243795" anchor="ctr"/>
          <a:lstStyle/>
          <a:p>
            <a:pPr algn="ctr" defTabSz="2438372">
              <a:lnSpc>
                <a:spcPct val="110000"/>
              </a:lnSpc>
              <a:defRPr/>
            </a:pPr>
            <a:r>
              <a:rPr lang="en-US" sz="5400" b="1" dirty="0">
                <a:solidFill>
                  <a:schemeClr val="bg1"/>
                </a:solidFill>
                <a:cs typeface="Trebuchet MS"/>
                <a:sym typeface="Gill Sans" charset="0"/>
              </a:rPr>
              <a:t>Prediction</a:t>
            </a:r>
          </a:p>
        </p:txBody>
      </p:sp>
      <p:sp>
        <p:nvSpPr>
          <p:cNvPr id="17" name="Shape 55">
            <a:extLst>
              <a:ext uri="{FF2B5EF4-FFF2-40B4-BE49-F238E27FC236}">
                <a16:creationId xmlns="" xmlns:a16="http://schemas.microsoft.com/office/drawing/2014/main" id="{C64FE519-A63D-2740-8B49-7F7CFB86BA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17900" y="4800601"/>
            <a:ext cx="7099300" cy="278923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95" tIns="243795" rIns="243795" bIns="243795" anchor="ctr"/>
          <a:lstStyle/>
          <a:p>
            <a:pPr algn="ctr" defTabSz="2438372">
              <a:lnSpc>
                <a:spcPct val="110000"/>
              </a:lnSpc>
              <a:defRPr/>
            </a:pPr>
            <a:r>
              <a:rPr lang="en-US" sz="4400" dirty="0">
                <a:solidFill>
                  <a:schemeClr val="bg1"/>
                </a:solidFill>
                <a:cs typeface="Trebuchet MS"/>
                <a:sym typeface="Gill Sans" charset="0"/>
              </a:rPr>
              <a:t>Weather Forecast</a:t>
            </a:r>
            <a:br>
              <a:rPr lang="en-US" sz="4400" dirty="0">
                <a:solidFill>
                  <a:schemeClr val="bg1"/>
                </a:solidFill>
                <a:cs typeface="Trebuchet MS"/>
                <a:sym typeface="Gill Sans" charset="0"/>
              </a:rPr>
            </a:br>
            <a:r>
              <a:rPr lang="en-US" sz="4400" dirty="0">
                <a:solidFill>
                  <a:schemeClr val="bg1"/>
                </a:solidFill>
                <a:cs typeface="Trebuchet MS"/>
                <a:sym typeface="Gill Sans" charset="0"/>
              </a:rPr>
              <a:t>Gas &amp; Oil Location</a:t>
            </a:r>
          </a:p>
          <a:p>
            <a:pPr algn="ctr" defTabSz="2438372">
              <a:lnSpc>
                <a:spcPct val="110000"/>
              </a:lnSpc>
              <a:defRPr/>
            </a:pPr>
            <a:r>
              <a:rPr lang="en-US" sz="4400" dirty="0">
                <a:solidFill>
                  <a:schemeClr val="bg1"/>
                </a:solidFill>
                <a:cs typeface="Trebuchet MS"/>
                <a:sym typeface="Gill Sans" charset="0"/>
              </a:rPr>
              <a:t>Buyer / Trader Action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="" xmlns:a16="http://schemas.microsoft.com/office/drawing/2014/main" id="{1B4FE582-3FC8-2C42-9D20-8D90C1F88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 bwMode="auto">
          <a:xfrm>
            <a:off x="18927754" y="7903845"/>
            <a:ext cx="2479736" cy="2479736"/>
          </a:xfrm>
          <a:prstGeom prst="rect">
            <a:avLst/>
          </a:prstGeom>
          <a:noFill/>
          <a:extLst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="" xmlns:a16="http://schemas.microsoft.com/office/drawing/2014/main" id="{2F35D7B1-3BC5-3040-AD49-54A42E4F2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Requirements for Deep Learning</a:t>
            </a:r>
          </a:p>
        </p:txBody>
      </p:sp>
      <p:pic>
        <p:nvPicPr>
          <p:cNvPr id="15362" name="Picture 5">
            <a:extLst>
              <a:ext uri="{FF2B5EF4-FFF2-40B4-BE49-F238E27FC236}">
                <a16:creationId xmlns="" xmlns:a16="http://schemas.microsoft.com/office/drawing/2014/main" id="{96B26EDC-BE5B-F345-A602-4B2313C03A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6"/>
          <a:stretch>
            <a:fillRect/>
          </a:stretch>
        </p:blipFill>
        <p:spPr bwMode="auto">
          <a:xfrm>
            <a:off x="13411200" y="2971800"/>
            <a:ext cx="10642600" cy="829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6">
            <a:extLst>
              <a:ext uri="{FF2B5EF4-FFF2-40B4-BE49-F238E27FC236}">
                <a16:creationId xmlns="" xmlns:a16="http://schemas.microsoft.com/office/drawing/2014/main" id="{07012E43-CBC4-1440-A640-6A0C9E1BD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1727359"/>
            <a:ext cx="1957546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r>
              <a:rPr lang="en-US" altLang="en-US" sz="2000" b="1" dirty="0">
                <a:solidFill>
                  <a:schemeClr val="bg2"/>
                </a:solidFill>
                <a:latin typeface="Calibri" panose="020F0502020204030204" pitchFamily="34" charset="0"/>
              </a:rPr>
              <a:t>Source</a:t>
            </a:r>
            <a:r>
              <a:rPr lang="en-US" altLang="en-US" sz="2000" dirty="0">
                <a:solidFill>
                  <a:schemeClr val="bg2"/>
                </a:solidFill>
                <a:latin typeface="Calibri" panose="020F0502020204030204" pitchFamily="34" charset="0"/>
              </a:rPr>
              <a:t>: </a:t>
            </a:r>
            <a:r>
              <a:rPr lang="en-US" altLang="en-US" sz="2000" u="sng" dirty="0">
                <a:solidFill>
                  <a:schemeClr val="bg2"/>
                </a:solidFill>
                <a:latin typeface="Calibri" panose="020F0502020204030204" pitchFamily="34" charset="0"/>
              </a:rPr>
              <a:t>https://</a:t>
            </a:r>
            <a:r>
              <a:rPr lang="en-US" altLang="en-US" sz="2000" u="sng" dirty="0" err="1">
                <a:solidFill>
                  <a:schemeClr val="bg2"/>
                </a:solidFill>
                <a:latin typeface="Calibri" panose="020F0502020204030204" pitchFamily="34" charset="0"/>
              </a:rPr>
              <a:t>towardsdatascience.com</a:t>
            </a:r>
            <a:r>
              <a:rPr lang="en-US" altLang="en-US" sz="2000" u="sng" dirty="0">
                <a:solidFill>
                  <a:schemeClr val="bg2"/>
                </a:solidFill>
                <a:latin typeface="Calibri" panose="020F0502020204030204" pitchFamily="34" charset="0"/>
              </a:rPr>
              <a:t>/7-practical-deep-learning-tips-97a9f514100e</a:t>
            </a:r>
          </a:p>
          <a:p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F7AFB91-A7C4-1B40-A4B6-94CF204C2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408822"/>
            <a:ext cx="13038138" cy="9050337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6000" dirty="0"/>
              <a:t>Deep learning uses general learning algorithms</a:t>
            </a:r>
          </a:p>
          <a:p>
            <a:pPr>
              <a:defRPr/>
            </a:pPr>
            <a:r>
              <a:rPr lang="en-US" sz="5400" dirty="0"/>
              <a:t>The algorithms need to build the layers of an artificial neural network</a:t>
            </a:r>
          </a:p>
          <a:p>
            <a:pPr lvl="1">
              <a:buFont typeface="Helvetica" pitchFamily="2" charset="0"/>
              <a:buChar char="⁃"/>
              <a:defRPr/>
            </a:pPr>
            <a:r>
              <a:rPr lang="en-US" sz="4800" dirty="0"/>
              <a:t>Training data</a:t>
            </a:r>
          </a:p>
          <a:p>
            <a:pPr>
              <a:defRPr/>
            </a:pPr>
            <a:r>
              <a:rPr lang="en-US" sz="5400" dirty="0"/>
              <a:t>Processing this training data requires lots of computation</a:t>
            </a:r>
          </a:p>
          <a:p>
            <a:pPr lvl="1">
              <a:buFont typeface="Helvetica" pitchFamily="2" charset="0"/>
              <a:buChar char="⁃"/>
              <a:defRPr/>
            </a:pPr>
            <a:r>
              <a:rPr lang="en-US" sz="4800" dirty="0"/>
              <a:t>Convolutional NN -&gt; Matrix multiplications</a:t>
            </a:r>
          </a:p>
          <a:p>
            <a:pPr marL="419100" lvl="1" indent="0"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lvl="1">
              <a:buFont typeface="Arial" charset="0"/>
              <a:buChar char="–"/>
              <a:defRPr/>
            </a:pP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- Title Slide">
  <a:themeElements>
    <a:clrScheme name="Default - Title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Slide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- 1_Title and Content">
  <a:themeElements>
    <a:clrScheme name="Custom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797979"/>
      </a:hlink>
      <a:folHlink>
        <a:srgbClr val="99CC00"/>
      </a:folHlink>
    </a:clrScheme>
    <a:fontScheme name="Default - 1_Title and Content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1_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2058</TotalTime>
  <Pages>0</Pages>
  <Words>1794</Words>
  <Characters>0</Characters>
  <Application>Microsoft Macintosh PowerPoint</Application>
  <PresentationFormat>Custom</PresentationFormat>
  <Lines>0</Lines>
  <Paragraphs>290</Paragraphs>
  <Slides>47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Default - Title Slide</vt:lpstr>
      <vt:lpstr>Default - 1_Title and Content</vt:lpstr>
      <vt:lpstr>Deep Learning  with TensorFlow and Spark using GPUs and Docker Containers </vt:lpstr>
      <vt:lpstr>Agenda</vt:lpstr>
      <vt:lpstr>Big Data</vt:lpstr>
      <vt:lpstr>Machine Learning (ML)</vt:lpstr>
      <vt:lpstr>Deep Learning (DL)</vt:lpstr>
      <vt:lpstr>Big Data, Data Science, and ML / DL</vt:lpstr>
      <vt:lpstr>Popular Deep Learning Frameworks</vt:lpstr>
      <vt:lpstr>Enterprise Deep Learning Use Cases</vt:lpstr>
      <vt:lpstr>Requirements for Deep Learning</vt:lpstr>
      <vt:lpstr>Matrix Multiplication</vt:lpstr>
      <vt:lpstr>Convolutional Neural Network</vt:lpstr>
      <vt:lpstr>Requirements for Deep Learning</vt:lpstr>
      <vt:lpstr>Performance of CPUs vs. GPUs</vt:lpstr>
      <vt:lpstr>NVIDIA GPUs and CUDA</vt:lpstr>
      <vt:lpstr>TensorFlow Architecture</vt:lpstr>
      <vt:lpstr>TensorFlow with Spark</vt:lpstr>
      <vt:lpstr>Docker Containers</vt:lpstr>
      <vt:lpstr>Big Data / ML / DL Deployment Models</vt:lpstr>
      <vt:lpstr>Running Big Data / ML / DL on Docker</vt:lpstr>
      <vt:lpstr>TensorFlow with Spark on Docker</vt:lpstr>
      <vt:lpstr>TensorFlow with Spark on BlueData</vt:lpstr>
      <vt:lpstr>GPU Access from within a Container</vt:lpstr>
      <vt:lpstr>Deep Learning &amp; Docker Containers</vt:lpstr>
      <vt:lpstr>Potential DL Deployment Challenges</vt:lpstr>
      <vt:lpstr>DL Deployment Challenges (Cont’d)</vt:lpstr>
      <vt:lpstr>Demo Example: Image Classification</vt:lpstr>
      <vt:lpstr>Demo </vt:lpstr>
      <vt:lpstr>Going from Single Node to Distributed Processing</vt:lpstr>
      <vt:lpstr>Goal: Accurate Image Prediction</vt:lpstr>
      <vt:lpstr>Demo Environment Details</vt:lpstr>
      <vt:lpstr>Image Classification: Spark Job</vt:lpstr>
      <vt:lpstr>Image Classification: Spark DL</vt:lpstr>
      <vt:lpstr>Image Classification: Test/Train Data</vt:lpstr>
      <vt:lpstr>Image Classification: Model Pipeline</vt:lpstr>
      <vt:lpstr>Challenges Encountered</vt:lpstr>
      <vt:lpstr>With BlueData, Challenges Solved</vt:lpstr>
      <vt:lpstr>Pre-Built Images in the App Store</vt:lpstr>
      <vt:lpstr>Quotas For GPU Resources</vt:lpstr>
      <vt:lpstr>On-Demand Cluster Creation</vt:lpstr>
      <vt:lpstr>Spin Up Multiple Clusters</vt:lpstr>
      <vt:lpstr>Automated Cluster Provisioning</vt:lpstr>
      <vt:lpstr>Isolation of GPUs to Containers</vt:lpstr>
      <vt:lpstr>Ability to Release and Attach GPUs</vt:lpstr>
      <vt:lpstr>Distributed Deep Learning on Docker</vt:lpstr>
      <vt:lpstr>Lessons Learned</vt:lpstr>
      <vt:lpstr>Takeaways &amp; Recommendations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subject/>
  <dc:creator>Diana</dc:creator>
  <cp:keywords/>
  <dc:description/>
  <cp:lastModifiedBy>bd2 Bluedata</cp:lastModifiedBy>
  <cp:revision>106</cp:revision>
  <dcterms:modified xsi:type="dcterms:W3CDTF">2018-05-19T19:11:55Z</dcterms:modified>
</cp:coreProperties>
</file>